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63" r:id="rId2"/>
    <p:sldId id="264" r:id="rId3"/>
    <p:sldId id="265" r:id="rId4"/>
    <p:sldId id="266" r:id="rId5"/>
    <p:sldId id="267" r:id="rId6"/>
    <p:sldId id="269" r:id="rId7"/>
    <p:sldId id="268" r:id="rId8"/>
    <p:sldId id="260" r:id="rId9"/>
    <p:sldId id="270" r:id="rId10"/>
    <p:sldId id="271" r:id="rId11"/>
    <p:sldId id="272" r:id="rId12"/>
    <p:sldId id="261" r:id="rId13"/>
    <p:sldId id="273" r:id="rId14"/>
    <p:sldId id="262"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E1F52-70A4-438C-BC51-8AC7AB187FAD}" type="datetimeFigureOut">
              <a:rPr lang="zh-TW" altLang="en-US" smtClean="0"/>
              <a:t>2020/5/25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5CB78-29BC-4A17-9842-3842DA8022EE}" type="slidenum">
              <a:rPr lang="zh-TW" altLang="en-US" smtClean="0"/>
              <a:t>‹#›</a:t>
            </a:fld>
            <a:endParaRPr lang="zh-TW" altLang="en-US"/>
          </a:p>
        </p:txBody>
      </p:sp>
    </p:spTree>
    <p:extLst>
      <p:ext uri="{BB962C8B-B14F-4D97-AF65-F5344CB8AC3E}">
        <p14:creationId xmlns:p14="http://schemas.microsoft.com/office/powerpoint/2010/main" val="205969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Pure Data</a:t>
            </a:r>
            <a:r>
              <a:rPr lang="zh-TW" altLang="en-US" dirty="0"/>
              <a:t> 聲音視覺化平台</a:t>
            </a:r>
            <a:endParaRPr lang="en-US" altLang="zh-TW" dirty="0"/>
          </a:p>
          <a:p>
            <a:r>
              <a:rPr lang="en-US" altLang="zh-TW" dirty="0"/>
              <a:t>Max/MSP</a:t>
            </a:r>
            <a:r>
              <a:rPr lang="zh-TW" altLang="en-US" dirty="0"/>
              <a:t>聲音合成器</a:t>
            </a:r>
            <a:r>
              <a:rPr lang="en-US" altLang="zh-TW" dirty="0"/>
              <a:t>(</a:t>
            </a:r>
            <a:r>
              <a:rPr lang="zh-TW" altLang="en-US" dirty="0"/>
              <a:t>旋律</a:t>
            </a:r>
            <a:r>
              <a:rPr lang="en-US" altLang="zh-TW" dirty="0"/>
              <a:t>)</a:t>
            </a:r>
          </a:p>
          <a:p>
            <a:r>
              <a:rPr lang="en-US" altLang="zh-TW" dirty="0"/>
              <a:t>Supercollider</a:t>
            </a:r>
            <a:r>
              <a:rPr lang="zh-TW" altLang="en-US" sz="1200" b="0" i="0" kern="1200" dirty="0">
                <a:solidFill>
                  <a:schemeClr val="tx1"/>
                </a:solidFill>
                <a:effectLst/>
                <a:latin typeface="+mn-lt"/>
                <a:ea typeface="+mn-ea"/>
                <a:cs typeface="+mn-cs"/>
              </a:rPr>
              <a:t>程式語言和聲音編程環境</a:t>
            </a:r>
            <a:endParaRPr lang="zh-TW" altLang="en-US" dirty="0"/>
          </a:p>
        </p:txBody>
      </p:sp>
      <p:sp>
        <p:nvSpPr>
          <p:cNvPr id="4" name="投影片編號版面配置區 3"/>
          <p:cNvSpPr>
            <a:spLocks noGrp="1"/>
          </p:cNvSpPr>
          <p:nvPr>
            <p:ph type="sldNum" sz="quarter" idx="5"/>
          </p:nvPr>
        </p:nvSpPr>
        <p:spPr/>
        <p:txBody>
          <a:bodyPr/>
          <a:lstStyle/>
          <a:p>
            <a:fld id="{E268EE7D-F13C-4D3B-8080-9E47A4D11F60}" type="slidenum">
              <a:rPr lang="zh-TW" altLang="en-US" smtClean="0"/>
              <a:t>4</a:t>
            </a:fld>
            <a:endParaRPr lang="zh-TW" altLang="en-US"/>
          </a:p>
        </p:txBody>
      </p:sp>
    </p:spTree>
    <p:extLst>
      <p:ext uri="{BB962C8B-B14F-4D97-AF65-F5344CB8AC3E}">
        <p14:creationId xmlns:p14="http://schemas.microsoft.com/office/powerpoint/2010/main" val="60586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B418202-B087-40CE-9BD1-8ABDD0BADFC6}"/>
              </a:ext>
            </a:extLst>
          </p:cNvPr>
          <p:cNvSpPr>
            <a:spLocks noGrp="1"/>
          </p:cNvSpPr>
          <p:nvPr>
            <p:ph type="body" idx="1"/>
          </p:nvPr>
        </p:nvSpPr>
        <p:spPr/>
        <p:txBody>
          <a:bodyPr/>
          <a:lstStyle/>
          <a:p>
            <a:r>
              <a:rPr lang="zh-TW" altLang="en-US" dirty="0"/>
              <a:t>隱喻類推概括</a:t>
            </a:r>
          </a:p>
        </p:txBody>
      </p:sp>
    </p:spTree>
    <p:extLst>
      <p:ext uri="{BB962C8B-B14F-4D97-AF65-F5344CB8AC3E}">
        <p14:creationId xmlns:p14="http://schemas.microsoft.com/office/powerpoint/2010/main" val="205177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備忘稿版面配置區 1">
            <a:extLst>
              <a:ext uri="{FF2B5EF4-FFF2-40B4-BE49-F238E27FC236}">
                <a16:creationId xmlns:a16="http://schemas.microsoft.com/office/drawing/2014/main" id="{8B418202-B087-40CE-9BD1-8ABDD0BADFC6}"/>
              </a:ext>
            </a:extLst>
          </p:cNvPr>
          <p:cNvSpPr>
            <a:spLocks noGrp="1"/>
          </p:cNvSpPr>
          <p:nvPr>
            <p:ph type="body" idx="1"/>
          </p:nvPr>
        </p:nvSpPr>
        <p:spPr/>
        <p:txBody>
          <a:bodyPr/>
          <a:lstStyle/>
          <a:p>
            <a:r>
              <a:rPr lang="zh-TW" altLang="en-US" dirty="0"/>
              <a:t>隱喻類推概括</a:t>
            </a:r>
          </a:p>
        </p:txBody>
      </p:sp>
    </p:spTree>
    <p:extLst>
      <p:ext uri="{BB962C8B-B14F-4D97-AF65-F5344CB8AC3E}">
        <p14:creationId xmlns:p14="http://schemas.microsoft.com/office/powerpoint/2010/main" val="188961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p>
            <a:fld id="{F564D33E-175D-42F4-9FEF-F92C69518373}" type="datetime1">
              <a:rPr lang="zh-TW" altLang="en-US" smtClean="0"/>
              <a:t>2020/5/25</a:t>
            </a:fld>
            <a:endParaRPr lang="zh-TW" altLang="en-US"/>
          </a:p>
        </p:txBody>
      </p:sp>
      <p:sp>
        <p:nvSpPr>
          <p:cNvPr id="8" name="Footer Placeholder 7"/>
          <p:cNvSpPr>
            <a:spLocks noGrp="1"/>
          </p:cNvSpPr>
          <p:nvPr>
            <p:ph type="ftr" sz="quarter" idx="11"/>
          </p:nvPr>
        </p:nvSpPr>
        <p:spPr/>
        <p:txBody>
          <a:bodyPr/>
          <a:lstStyle/>
          <a:p>
            <a:r>
              <a:rPr lang="en-US" altLang="zh-TW"/>
              <a:t>AIA: Artificial intelligence for art</a:t>
            </a:r>
            <a:endParaRPr lang="zh-TW" altLang="en-US"/>
          </a:p>
        </p:txBody>
      </p:sp>
      <p:sp>
        <p:nvSpPr>
          <p:cNvPr id="9" name="Slide Number Placeholder 8"/>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33045006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B8F276D-4F58-44D1-8240-0787AD27F4FE}" type="datetime1">
              <a:rPr lang="zh-TW" altLang="en-US" smtClean="0"/>
              <a:t>2020/5/25</a:t>
            </a:fld>
            <a:endParaRPr lang="zh-TW" altLang="en-US"/>
          </a:p>
        </p:txBody>
      </p:sp>
      <p:sp>
        <p:nvSpPr>
          <p:cNvPr id="5" name="Footer Placeholder 4"/>
          <p:cNvSpPr>
            <a:spLocks noGrp="1"/>
          </p:cNvSpPr>
          <p:nvPr>
            <p:ph type="ftr" sz="quarter" idx="11"/>
          </p:nvPr>
        </p:nvSpPr>
        <p:spPr/>
        <p:txBody>
          <a:bodyPr/>
          <a:lstStyle/>
          <a:p>
            <a:r>
              <a:rPr lang="en-US" altLang="zh-TW"/>
              <a:t>AIA: Artificial intelligence for art</a:t>
            </a:r>
            <a:endParaRPr lang="zh-TW" altLang="en-US"/>
          </a:p>
        </p:txBody>
      </p:sp>
      <p:sp>
        <p:nvSpPr>
          <p:cNvPr id="6" name="Slide Number Placeholder 5"/>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89909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36A29C-13D8-4C70-85F7-43618317FA64}" type="datetime1">
              <a:rPr lang="zh-TW" altLang="en-US" smtClean="0"/>
              <a:t>2020/5/25</a:t>
            </a:fld>
            <a:endParaRPr lang="zh-TW" altLang="en-US"/>
          </a:p>
        </p:txBody>
      </p:sp>
      <p:sp>
        <p:nvSpPr>
          <p:cNvPr id="5" name="Footer Placeholder 4"/>
          <p:cNvSpPr>
            <a:spLocks noGrp="1"/>
          </p:cNvSpPr>
          <p:nvPr>
            <p:ph type="ftr" sz="quarter" idx="11"/>
          </p:nvPr>
        </p:nvSpPr>
        <p:spPr/>
        <p:txBody>
          <a:bodyPr/>
          <a:lstStyle/>
          <a:p>
            <a:r>
              <a:rPr lang="en-US" altLang="zh-TW"/>
              <a:t>AIA: Artificial intelligence for art</a:t>
            </a:r>
            <a:endParaRPr lang="zh-TW" altLang="en-US"/>
          </a:p>
        </p:txBody>
      </p:sp>
      <p:sp>
        <p:nvSpPr>
          <p:cNvPr id="6" name="Slide Number Placeholder 5"/>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307075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347170F-B4F2-4629-ACAE-6D25856CA59A}" type="datetime1">
              <a:rPr lang="zh-TW" altLang="en-US" smtClean="0"/>
              <a:t>2020/5/25</a:t>
            </a:fld>
            <a:endParaRPr lang="zh-TW" altLang="en-US"/>
          </a:p>
        </p:txBody>
      </p:sp>
      <p:sp>
        <p:nvSpPr>
          <p:cNvPr id="8" name="Footer Placeholder 7"/>
          <p:cNvSpPr>
            <a:spLocks noGrp="1"/>
          </p:cNvSpPr>
          <p:nvPr>
            <p:ph type="ftr" sz="quarter" idx="11"/>
          </p:nvPr>
        </p:nvSpPr>
        <p:spPr/>
        <p:txBody>
          <a:bodyPr/>
          <a:lstStyle/>
          <a:p>
            <a:r>
              <a:rPr lang="en-US" altLang="zh-TW"/>
              <a:t>AIA: Artificial intelligence for art</a:t>
            </a:r>
            <a:endParaRPr lang="zh-TW" altLang="en-US"/>
          </a:p>
        </p:txBody>
      </p:sp>
      <p:sp>
        <p:nvSpPr>
          <p:cNvPr id="9" name="Slide Number Placeholder 8"/>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2139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7" name="Date Placeholder 6"/>
          <p:cNvSpPr>
            <a:spLocks noGrp="1"/>
          </p:cNvSpPr>
          <p:nvPr>
            <p:ph type="dt" sz="half" idx="10"/>
          </p:nvPr>
        </p:nvSpPr>
        <p:spPr/>
        <p:txBody>
          <a:bodyPr/>
          <a:lstStyle/>
          <a:p>
            <a:fld id="{6D0605B4-CC46-409F-BEAC-C3C2578CD50F}" type="datetime1">
              <a:rPr lang="zh-TW" altLang="en-US" smtClean="0"/>
              <a:t>2020/5/25</a:t>
            </a:fld>
            <a:endParaRPr lang="zh-TW" altLang="en-US"/>
          </a:p>
        </p:txBody>
      </p:sp>
      <p:sp>
        <p:nvSpPr>
          <p:cNvPr id="8" name="Footer Placeholder 7"/>
          <p:cNvSpPr>
            <a:spLocks noGrp="1"/>
          </p:cNvSpPr>
          <p:nvPr>
            <p:ph type="ftr" sz="quarter" idx="11"/>
          </p:nvPr>
        </p:nvSpPr>
        <p:spPr/>
        <p:txBody>
          <a:bodyPr/>
          <a:lstStyle/>
          <a:p>
            <a:r>
              <a:rPr lang="en-US" altLang="zh-TW"/>
              <a:t>AIA: Artificial intelligence for art</a:t>
            </a:r>
            <a:endParaRPr lang="zh-TW" altLang="en-US"/>
          </a:p>
        </p:txBody>
      </p:sp>
      <p:sp>
        <p:nvSpPr>
          <p:cNvPr id="9" name="Slide Number Placeholder 8"/>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35848766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2DED98F3-29CA-4E7F-8862-1F58C2424285}" type="datetime1">
              <a:rPr lang="zh-TW" altLang="en-US" smtClean="0"/>
              <a:t>2020/5/25</a:t>
            </a:fld>
            <a:endParaRPr lang="zh-TW" altLang="en-US"/>
          </a:p>
        </p:txBody>
      </p:sp>
      <p:sp>
        <p:nvSpPr>
          <p:cNvPr id="9" name="Footer Placeholder 8"/>
          <p:cNvSpPr>
            <a:spLocks noGrp="1"/>
          </p:cNvSpPr>
          <p:nvPr>
            <p:ph type="ftr" sz="quarter" idx="11"/>
          </p:nvPr>
        </p:nvSpPr>
        <p:spPr/>
        <p:txBody>
          <a:bodyPr/>
          <a:lstStyle/>
          <a:p>
            <a:r>
              <a:rPr lang="en-US" altLang="zh-TW"/>
              <a:t>AIA: Artificial intelligence for art</a:t>
            </a:r>
            <a:endParaRPr lang="zh-TW" altLang="en-US"/>
          </a:p>
        </p:txBody>
      </p:sp>
      <p:sp>
        <p:nvSpPr>
          <p:cNvPr id="10" name="Slide Number Placeholder 9"/>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192816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583436" y="3143250"/>
            <a:ext cx="4270248" cy="259677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7" name="Date Placeholder 6"/>
          <p:cNvSpPr>
            <a:spLocks noGrp="1"/>
          </p:cNvSpPr>
          <p:nvPr>
            <p:ph type="dt" sz="half" idx="10"/>
          </p:nvPr>
        </p:nvSpPr>
        <p:spPr/>
        <p:txBody>
          <a:bodyPr/>
          <a:lstStyle/>
          <a:p>
            <a:fld id="{9880374E-7CD1-44AF-A0F4-485F31BA2B8A}" type="datetime1">
              <a:rPr lang="zh-TW" altLang="en-US" smtClean="0"/>
              <a:t>2020/5/25</a:t>
            </a:fld>
            <a:endParaRPr lang="zh-TW" altLang="en-US"/>
          </a:p>
        </p:txBody>
      </p:sp>
      <p:sp>
        <p:nvSpPr>
          <p:cNvPr id="8" name="Footer Placeholder 7"/>
          <p:cNvSpPr>
            <a:spLocks noGrp="1"/>
          </p:cNvSpPr>
          <p:nvPr>
            <p:ph type="ftr" sz="quarter" idx="11"/>
          </p:nvPr>
        </p:nvSpPr>
        <p:spPr/>
        <p:txBody>
          <a:bodyPr/>
          <a:lstStyle/>
          <a:p>
            <a:r>
              <a:rPr lang="en-US" altLang="zh-TW"/>
              <a:t>AIA: Artificial intelligence for art</a:t>
            </a:r>
            <a:endParaRPr lang="zh-TW" altLang="en-US"/>
          </a:p>
        </p:txBody>
      </p:sp>
      <p:sp>
        <p:nvSpPr>
          <p:cNvPr id="9" name="Slide Number Placeholder 8"/>
          <p:cNvSpPr>
            <a:spLocks noGrp="1"/>
          </p:cNvSpPr>
          <p:nvPr>
            <p:ph type="sldNum" sz="quarter" idx="12"/>
          </p:nvPr>
        </p:nvSpPr>
        <p:spPr/>
        <p:txBody>
          <a:bodyPr/>
          <a:lstStyle/>
          <a:p>
            <a:fld id="{7FBD566F-73CD-43FA-8EB8-5C858BDEFD09}" type="slidenum">
              <a:rPr lang="zh-TW" altLang="en-US" smtClean="0"/>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204926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02531DA-B06C-4BA8-B3CA-1DCA2B354197}" type="datetime1">
              <a:rPr lang="zh-TW" altLang="en-US" smtClean="0"/>
              <a:t>2020/5/25</a:t>
            </a:fld>
            <a:endParaRPr lang="zh-TW" altLang="en-US"/>
          </a:p>
        </p:txBody>
      </p:sp>
      <p:sp>
        <p:nvSpPr>
          <p:cNvPr id="4" name="Footer Placeholder 3"/>
          <p:cNvSpPr>
            <a:spLocks noGrp="1"/>
          </p:cNvSpPr>
          <p:nvPr>
            <p:ph type="ftr" sz="quarter" idx="11"/>
          </p:nvPr>
        </p:nvSpPr>
        <p:spPr/>
        <p:txBody>
          <a:bodyPr/>
          <a:lstStyle/>
          <a:p>
            <a:r>
              <a:rPr lang="en-US" altLang="zh-TW"/>
              <a:t>AIA: Artificial intelligence for art</a:t>
            </a:r>
            <a:endParaRPr lang="zh-TW" altLang="en-US"/>
          </a:p>
        </p:txBody>
      </p:sp>
      <p:sp>
        <p:nvSpPr>
          <p:cNvPr id="5" name="Slide Number Placeholder 4"/>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17221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DF805-BC9D-43BC-B86F-D9B7829A7D8A}" type="datetime1">
              <a:rPr lang="zh-TW" altLang="en-US" smtClean="0"/>
              <a:t>2020/5/25</a:t>
            </a:fld>
            <a:endParaRPr lang="zh-TW" altLang="en-US"/>
          </a:p>
        </p:txBody>
      </p:sp>
      <p:sp>
        <p:nvSpPr>
          <p:cNvPr id="3" name="Footer Placeholder 2"/>
          <p:cNvSpPr>
            <a:spLocks noGrp="1"/>
          </p:cNvSpPr>
          <p:nvPr>
            <p:ph type="ftr" sz="quarter" idx="11"/>
          </p:nvPr>
        </p:nvSpPr>
        <p:spPr/>
        <p:txBody>
          <a:bodyPr/>
          <a:lstStyle/>
          <a:p>
            <a:r>
              <a:rPr lang="en-US" altLang="zh-TW"/>
              <a:t>AIA: Artificial intelligence for art</a:t>
            </a:r>
            <a:endParaRPr lang="zh-TW" altLang="en-US"/>
          </a:p>
        </p:txBody>
      </p:sp>
      <p:sp>
        <p:nvSpPr>
          <p:cNvPr id="4" name="Slide Number Placeholder 3"/>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239504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9" name="Date Placeholder 8"/>
          <p:cNvSpPr>
            <a:spLocks noGrp="1"/>
          </p:cNvSpPr>
          <p:nvPr>
            <p:ph type="dt" sz="half" idx="10"/>
          </p:nvPr>
        </p:nvSpPr>
        <p:spPr/>
        <p:txBody>
          <a:bodyPr/>
          <a:lstStyle/>
          <a:p>
            <a:fld id="{22B5A520-0A50-4C9E-8909-E11AA9CBA3E6}" type="datetime1">
              <a:rPr lang="zh-TW" altLang="en-US" smtClean="0"/>
              <a:t>2020/5/25</a:t>
            </a:fld>
            <a:endParaRPr lang="zh-TW"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ltLang="zh-TW"/>
              <a:t>AIA: Artificial intelligence for art</a:t>
            </a:r>
            <a:endParaRPr lang="zh-TW" altLang="en-US"/>
          </a:p>
        </p:txBody>
      </p:sp>
      <p:sp>
        <p:nvSpPr>
          <p:cNvPr id="11" name="Slide Number Placeholder 10"/>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105075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6A93E7D-65DF-4067-917D-CC1DC206E18B}" type="datetime1">
              <a:rPr lang="zh-TW" altLang="en-US" smtClean="0"/>
              <a:t>2020/5/25</a:t>
            </a:fld>
            <a:endParaRPr lang="zh-TW"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ltLang="zh-TW"/>
              <a:t>AIA: Artificial intelligence for art</a:t>
            </a:r>
            <a:endParaRPr lang="zh-TW" altLang="en-US"/>
          </a:p>
        </p:txBody>
      </p:sp>
      <p:sp>
        <p:nvSpPr>
          <p:cNvPr id="10" name="Slide Number Placeholder 9"/>
          <p:cNvSpPr>
            <a:spLocks noGrp="1"/>
          </p:cNvSpPr>
          <p:nvPr>
            <p:ph type="sldNum" sz="quarter" idx="12"/>
          </p:nvPr>
        </p:nvSpPr>
        <p:spPr/>
        <p:txBody>
          <a:body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66680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A01368E-9D63-4DFC-AB0E-FD40126D3276}" type="datetime1">
              <a:rPr lang="zh-TW" altLang="en-US" smtClean="0"/>
              <a:t>2020/5/25</a:t>
            </a:fld>
            <a:endParaRPr lang="zh-TW"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ltLang="zh-TW"/>
              <a:t>AIA: Artificial intelligence for art</a:t>
            </a:r>
            <a:endParaRPr lang="zh-TW"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FBD566F-73CD-43FA-8EB8-5C858BDEFD09}" type="slidenum">
              <a:rPr lang="zh-TW" altLang="en-US" smtClean="0"/>
              <a:t>‹#›</a:t>
            </a:fld>
            <a:endParaRPr lang="zh-TW" altLang="en-US"/>
          </a:p>
        </p:txBody>
      </p:sp>
    </p:spTree>
    <p:extLst>
      <p:ext uri="{BB962C8B-B14F-4D97-AF65-F5344CB8AC3E}">
        <p14:creationId xmlns:p14="http://schemas.microsoft.com/office/powerpoint/2010/main" val="1553777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63FB41-7FB0-46C3-8587-DDBDFF617033}"/>
              </a:ext>
            </a:extLst>
          </p:cNvPr>
          <p:cNvSpPr>
            <a:spLocks noGrp="1"/>
          </p:cNvSpPr>
          <p:nvPr>
            <p:ph type="ctrTitle"/>
          </p:nvPr>
        </p:nvSpPr>
        <p:spPr/>
        <p:txBody>
          <a:bodyPr>
            <a:normAutofit fontScale="90000"/>
          </a:bodyPr>
          <a:lstStyle/>
          <a:p>
            <a:r>
              <a:rPr lang="en-US" altLang="zh-TW" sz="5400" dirty="0">
                <a:latin typeface="+mn-lt"/>
              </a:rPr>
              <a:t>AIA. Artificial intelligence for art</a:t>
            </a:r>
            <a:endParaRPr lang="zh-TW" altLang="en-US" sz="5400" dirty="0">
              <a:latin typeface="+mn-lt"/>
            </a:endParaRPr>
          </a:p>
        </p:txBody>
      </p:sp>
      <p:sp>
        <p:nvSpPr>
          <p:cNvPr id="3" name="副標題 2">
            <a:extLst>
              <a:ext uri="{FF2B5EF4-FFF2-40B4-BE49-F238E27FC236}">
                <a16:creationId xmlns:a16="http://schemas.microsoft.com/office/drawing/2014/main" id="{287DA680-1B20-4338-88C2-69515DD1BA7C}"/>
              </a:ext>
            </a:extLst>
          </p:cNvPr>
          <p:cNvSpPr>
            <a:spLocks noGrp="1"/>
          </p:cNvSpPr>
          <p:nvPr>
            <p:ph type="subTitle" idx="1"/>
          </p:nvPr>
        </p:nvSpPr>
        <p:spPr>
          <a:xfrm>
            <a:off x="195945" y="4564509"/>
            <a:ext cx="4183224" cy="2181524"/>
          </a:xfrm>
        </p:spPr>
        <p:txBody>
          <a:bodyPr>
            <a:normAutofit/>
          </a:bodyPr>
          <a:lstStyle/>
          <a:p>
            <a:pPr algn="l"/>
            <a:r>
              <a:rPr lang="en-US" altLang="zh-TW" dirty="0"/>
              <a:t>Author : Robert </a:t>
            </a:r>
            <a:r>
              <a:rPr lang="en-US" altLang="zh-TW" dirty="0" err="1"/>
              <a:t>Lisek</a:t>
            </a:r>
            <a:endParaRPr lang="en-US" altLang="zh-TW" dirty="0"/>
          </a:p>
          <a:p>
            <a:pPr algn="l"/>
            <a:r>
              <a:rPr lang="en-US" altLang="zh-TW" sz="1800" dirty="0"/>
              <a:t>(Artistic Development and design Director,</a:t>
            </a:r>
            <a:br>
              <a:rPr lang="en-US" altLang="zh-TW" sz="1800" dirty="0"/>
            </a:br>
            <a:r>
              <a:rPr lang="en-US" altLang="zh-TW" sz="1800" dirty="0"/>
              <a:t>  Institute for Research in Science and Art)</a:t>
            </a:r>
          </a:p>
          <a:p>
            <a:pPr algn="l"/>
            <a:r>
              <a:rPr lang="en-US" altLang="zh-TW" dirty="0"/>
              <a:t>Speaker : Chia-Ying Shih</a:t>
            </a:r>
          </a:p>
          <a:p>
            <a:pPr algn="l"/>
            <a:r>
              <a:rPr lang="en-US" altLang="zh-TW" dirty="0"/>
              <a:t>Date : 2020.05.26</a:t>
            </a:r>
          </a:p>
          <a:p>
            <a:pPr algn="l"/>
            <a:endParaRPr lang="zh-TW" altLang="en-US" dirty="0"/>
          </a:p>
        </p:txBody>
      </p:sp>
      <p:sp>
        <p:nvSpPr>
          <p:cNvPr id="4" name="文字方塊 3">
            <a:extLst>
              <a:ext uri="{FF2B5EF4-FFF2-40B4-BE49-F238E27FC236}">
                <a16:creationId xmlns:a16="http://schemas.microsoft.com/office/drawing/2014/main" id="{A18612EF-BB0F-4673-A889-FAA59BC073C2}"/>
              </a:ext>
            </a:extLst>
          </p:cNvPr>
          <p:cNvSpPr txBox="1"/>
          <p:nvPr/>
        </p:nvSpPr>
        <p:spPr>
          <a:xfrm>
            <a:off x="9150540" y="239697"/>
            <a:ext cx="2882520" cy="369332"/>
          </a:xfrm>
          <a:prstGeom prst="rect">
            <a:avLst/>
          </a:prstGeom>
          <a:noFill/>
        </p:spPr>
        <p:txBody>
          <a:bodyPr wrap="none" rtlCol="0">
            <a:spAutoFit/>
          </a:bodyPr>
          <a:lstStyle/>
          <a:p>
            <a:r>
              <a:rPr lang="en-US" altLang="zh-TW" dirty="0">
                <a:latin typeface="源雲明體 TTF SemiBold" panose="02020600000000000000" pitchFamily="18" charset="-120"/>
                <a:ea typeface="源雲明體 TTF SemiBold" panose="02020600000000000000" pitchFamily="18" charset="-120"/>
              </a:rPr>
              <a:t>108</a:t>
            </a:r>
            <a:r>
              <a:rPr lang="zh-TW" altLang="en-US" dirty="0">
                <a:latin typeface="源雲明體 TTF SemiBold" panose="02020600000000000000" pitchFamily="18" charset="-120"/>
                <a:ea typeface="源雲明體 TTF SemiBold" panose="02020600000000000000" pitchFamily="18" charset="-120"/>
              </a:rPr>
              <a:t>學年度國際跨院書報課</a:t>
            </a:r>
          </a:p>
        </p:txBody>
      </p:sp>
    </p:spTree>
    <p:extLst>
      <p:ext uri="{BB962C8B-B14F-4D97-AF65-F5344CB8AC3E}">
        <p14:creationId xmlns:p14="http://schemas.microsoft.com/office/powerpoint/2010/main" val="387892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39D01-F929-4037-A958-40019CC42B2B}"/>
              </a:ext>
            </a:extLst>
          </p:cNvPr>
          <p:cNvSpPr>
            <a:spLocks noGrp="1"/>
          </p:cNvSpPr>
          <p:nvPr>
            <p:ph type="title"/>
          </p:nvPr>
        </p:nvSpPr>
        <p:spPr/>
        <p:txBody>
          <a:bodyPr/>
          <a:lstStyle/>
          <a:p>
            <a:r>
              <a:rPr lang="en-US" altLang="zh-TW" dirty="0"/>
              <a:t>DEEP REINFORCEMENT LEARNING</a:t>
            </a:r>
            <a:endParaRPr lang="zh-TW" altLang="en-US" dirty="0"/>
          </a:p>
        </p:txBody>
      </p:sp>
      <p:sp>
        <p:nvSpPr>
          <p:cNvPr id="3" name="內容版面配置區 2">
            <a:extLst>
              <a:ext uri="{FF2B5EF4-FFF2-40B4-BE49-F238E27FC236}">
                <a16:creationId xmlns:a16="http://schemas.microsoft.com/office/drawing/2014/main" id="{0E5B474A-7F1A-4021-9B9B-F852F3D378AC}"/>
              </a:ext>
            </a:extLst>
          </p:cNvPr>
          <p:cNvSpPr>
            <a:spLocks noGrp="1"/>
          </p:cNvSpPr>
          <p:nvPr>
            <p:ph idx="1"/>
          </p:nvPr>
        </p:nvSpPr>
        <p:spPr>
          <a:xfrm>
            <a:off x="802438" y="2479423"/>
            <a:ext cx="5788090" cy="3865393"/>
          </a:xfrm>
        </p:spPr>
        <p:txBody>
          <a:bodyPr>
            <a:normAutofit lnSpcReduction="10000"/>
          </a:bodyPr>
          <a:lstStyle/>
          <a:p>
            <a:r>
              <a:rPr lang="en-US" altLang="zh-TW" dirty="0">
                <a:solidFill>
                  <a:srgbClr val="C00000"/>
                </a:solidFill>
              </a:rPr>
              <a:t>The application of deep learning in art</a:t>
            </a:r>
            <a:r>
              <a:rPr lang="en-US" altLang="zh-TW" dirty="0"/>
              <a:t> looks uninteresting because constructed networks simulate only human behaviors; in this case, they use art history databases to generate objects that </a:t>
            </a:r>
            <a:r>
              <a:rPr lang="en-US" altLang="zh-TW" dirty="0">
                <a:solidFill>
                  <a:srgbClr val="C00000"/>
                </a:solidFill>
              </a:rPr>
              <a:t>imitate artworks from the past</a:t>
            </a:r>
            <a:r>
              <a:rPr lang="en-US" altLang="zh-TW" dirty="0"/>
              <a:t>. Therefore, if we want to make the next shift (challenge) we have to put more emphasis on research concerning self-improvements of system e.g. different types of algorithms associated with reinforcement learning and perform interesting fusions of reinforcement learning with deep learning. </a:t>
            </a:r>
            <a:r>
              <a:rPr lang="en-US" altLang="zh-TW" dirty="0">
                <a:solidFill>
                  <a:srgbClr val="C00000"/>
                </a:solidFill>
              </a:rPr>
              <a:t>The goal is to incorporate the reinforcement learning process into deep learning for creating a system that will have an ability to learn and self-improve. </a:t>
            </a:r>
            <a:r>
              <a:rPr lang="en-US" altLang="zh-TW" dirty="0"/>
              <a:t>Another way to do this is to study the methods connected with randomness and to integrate them into neural networks. </a:t>
            </a:r>
            <a:endParaRPr lang="zh-TW" altLang="en-US" dirty="0">
              <a:solidFill>
                <a:srgbClr val="C00000"/>
              </a:solidFill>
            </a:endParaRPr>
          </a:p>
        </p:txBody>
      </p:sp>
      <p:pic>
        <p:nvPicPr>
          <p:cNvPr id="6" name="圖片 5">
            <a:extLst>
              <a:ext uri="{FF2B5EF4-FFF2-40B4-BE49-F238E27FC236}">
                <a16:creationId xmlns:a16="http://schemas.microsoft.com/office/drawing/2014/main" id="{24E28F3C-2E30-4240-8660-148EE0EB6853}"/>
              </a:ext>
            </a:extLst>
          </p:cNvPr>
          <p:cNvPicPr>
            <a:picLocks noChangeAspect="1"/>
          </p:cNvPicPr>
          <p:nvPr/>
        </p:nvPicPr>
        <p:blipFill rotWithShape="1">
          <a:blip r:embed="rId2"/>
          <a:srcRect l="18299" t="17293" r="34107" b="24663"/>
          <a:stretch/>
        </p:blipFill>
        <p:spPr>
          <a:xfrm>
            <a:off x="6805131" y="2902723"/>
            <a:ext cx="4335624" cy="3018791"/>
          </a:xfrm>
          <a:prstGeom prst="rect">
            <a:avLst/>
          </a:prstGeom>
        </p:spPr>
      </p:pic>
      <p:sp>
        <p:nvSpPr>
          <p:cNvPr id="4" name="頁尾版面配置區 3">
            <a:extLst>
              <a:ext uri="{FF2B5EF4-FFF2-40B4-BE49-F238E27FC236}">
                <a16:creationId xmlns:a16="http://schemas.microsoft.com/office/drawing/2014/main" id="{393FF616-DBDD-4216-913E-17BCA1895829}"/>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01F6477B-3F07-4B66-AAD0-DBC7B9EE709F}"/>
              </a:ext>
            </a:extLst>
          </p:cNvPr>
          <p:cNvSpPr>
            <a:spLocks noGrp="1"/>
          </p:cNvSpPr>
          <p:nvPr>
            <p:ph type="sldNum" sz="quarter" idx="12"/>
          </p:nvPr>
        </p:nvSpPr>
        <p:spPr/>
        <p:txBody>
          <a:bodyPr/>
          <a:lstStyle/>
          <a:p>
            <a:fld id="{7FBD566F-73CD-43FA-8EB8-5C858BDEFD09}" type="slidenum">
              <a:rPr lang="zh-TW" altLang="en-US" smtClean="0"/>
              <a:t>10</a:t>
            </a:fld>
            <a:endParaRPr lang="zh-TW" altLang="en-US"/>
          </a:p>
        </p:txBody>
      </p:sp>
    </p:spTree>
    <p:extLst>
      <p:ext uri="{BB962C8B-B14F-4D97-AF65-F5344CB8AC3E}">
        <p14:creationId xmlns:p14="http://schemas.microsoft.com/office/powerpoint/2010/main" val="260337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39D01-F929-4037-A958-40019CC42B2B}"/>
              </a:ext>
            </a:extLst>
          </p:cNvPr>
          <p:cNvSpPr>
            <a:spLocks noGrp="1"/>
          </p:cNvSpPr>
          <p:nvPr>
            <p:ph type="title"/>
          </p:nvPr>
        </p:nvSpPr>
        <p:spPr>
          <a:solidFill>
            <a:schemeClr val="accent2"/>
          </a:solidFill>
        </p:spPr>
        <p:txBody>
          <a:bodyPr/>
          <a:lstStyle/>
          <a:p>
            <a:r>
              <a:rPr lang="en-US" altLang="zh-TW" dirty="0"/>
              <a:t>DEEP REINFORCEMENT LEARNING</a:t>
            </a:r>
            <a:endParaRPr lang="zh-TW" altLang="en-US" dirty="0"/>
          </a:p>
        </p:txBody>
      </p:sp>
      <p:sp>
        <p:nvSpPr>
          <p:cNvPr id="3" name="內容版面配置區 2">
            <a:extLst>
              <a:ext uri="{FF2B5EF4-FFF2-40B4-BE49-F238E27FC236}">
                <a16:creationId xmlns:a16="http://schemas.microsoft.com/office/drawing/2014/main" id="{0E5B474A-7F1A-4021-9B9B-F852F3D378AC}"/>
              </a:ext>
            </a:extLst>
          </p:cNvPr>
          <p:cNvSpPr>
            <a:spLocks noGrp="1"/>
          </p:cNvSpPr>
          <p:nvPr>
            <p:ph idx="1"/>
          </p:nvPr>
        </p:nvSpPr>
        <p:spPr>
          <a:xfrm>
            <a:off x="2118049" y="2442101"/>
            <a:ext cx="7842815" cy="3101983"/>
          </a:xfrm>
        </p:spPr>
        <p:txBody>
          <a:bodyPr>
            <a:normAutofit/>
          </a:bodyPr>
          <a:lstStyle/>
          <a:p>
            <a:r>
              <a:rPr lang="en-US" altLang="zh-TW" dirty="0">
                <a:solidFill>
                  <a:srgbClr val="C00000"/>
                </a:solidFill>
              </a:rPr>
              <a:t>SIBYL is Artificial Intelligence that proposes new stories and generates new compositions. </a:t>
            </a:r>
            <a:r>
              <a:rPr lang="en-US" altLang="zh-TW" dirty="0"/>
              <a:t>SIBYL is trained by techniques of composing by Pynchon, Burroughs and Xenakis. The project offers an innovative fusion between three domains: storytelling, experimental music and artificial intelligence. The project creates and tests new methods of generating music, stories and new types of audio-visual performance through interactions with autonomous AI agent. SIBYL is </a:t>
            </a:r>
            <a:r>
              <a:rPr lang="en-US" altLang="zh-TW" dirty="0">
                <a:solidFill>
                  <a:srgbClr val="C00000"/>
                </a:solidFill>
              </a:rPr>
              <a:t>presented as performance and installation that uses recurrent neural networks, deep learning and analog sound-video synthesizers. </a:t>
            </a:r>
            <a:endParaRPr lang="zh-TW" altLang="en-US" dirty="0">
              <a:solidFill>
                <a:srgbClr val="C00000"/>
              </a:solidFill>
            </a:endParaRPr>
          </a:p>
        </p:txBody>
      </p:sp>
      <p:sp>
        <p:nvSpPr>
          <p:cNvPr id="4" name="頁尾版面配置區 3">
            <a:extLst>
              <a:ext uri="{FF2B5EF4-FFF2-40B4-BE49-F238E27FC236}">
                <a16:creationId xmlns:a16="http://schemas.microsoft.com/office/drawing/2014/main" id="{643D93CD-2D39-45B3-B9B0-EBC6909106EB}"/>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563329BF-0269-4A2D-A484-667D17C73E16}"/>
              </a:ext>
            </a:extLst>
          </p:cNvPr>
          <p:cNvSpPr>
            <a:spLocks noGrp="1"/>
          </p:cNvSpPr>
          <p:nvPr>
            <p:ph type="sldNum" sz="quarter" idx="12"/>
          </p:nvPr>
        </p:nvSpPr>
        <p:spPr/>
        <p:txBody>
          <a:bodyPr/>
          <a:lstStyle/>
          <a:p>
            <a:fld id="{7FBD566F-73CD-43FA-8EB8-5C858BDEFD09}" type="slidenum">
              <a:rPr lang="zh-TW" altLang="en-US" smtClean="0"/>
              <a:t>11</a:t>
            </a:fld>
            <a:endParaRPr lang="zh-TW" altLang="en-US"/>
          </a:p>
        </p:txBody>
      </p:sp>
    </p:spTree>
    <p:extLst>
      <p:ext uri="{BB962C8B-B14F-4D97-AF65-F5344CB8AC3E}">
        <p14:creationId xmlns:p14="http://schemas.microsoft.com/office/powerpoint/2010/main" val="325609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F83E24-25C0-46E4-AFCE-48B3F01B777D}"/>
              </a:ext>
            </a:extLst>
          </p:cNvPr>
          <p:cNvSpPr>
            <a:spLocks noGrp="1"/>
          </p:cNvSpPr>
          <p:nvPr>
            <p:ph type="title"/>
          </p:nvPr>
        </p:nvSpPr>
        <p:spPr/>
        <p:txBody>
          <a:bodyPr/>
          <a:lstStyle/>
          <a:p>
            <a:r>
              <a:rPr lang="en-US" altLang="zh-TW" dirty="0"/>
              <a:t> KINGDOM OF RANDOMNESS</a:t>
            </a:r>
            <a:endParaRPr lang="zh-TW" altLang="en-US" dirty="0"/>
          </a:p>
        </p:txBody>
      </p:sp>
      <p:sp>
        <p:nvSpPr>
          <p:cNvPr id="3" name="內容版面配置區 2">
            <a:extLst>
              <a:ext uri="{FF2B5EF4-FFF2-40B4-BE49-F238E27FC236}">
                <a16:creationId xmlns:a16="http://schemas.microsoft.com/office/drawing/2014/main" id="{ACEBC705-8BEB-4F10-9AC5-D0E60C55E75C}"/>
              </a:ext>
            </a:extLst>
          </p:cNvPr>
          <p:cNvSpPr>
            <a:spLocks noGrp="1"/>
          </p:cNvSpPr>
          <p:nvPr>
            <p:ph idx="1"/>
          </p:nvPr>
        </p:nvSpPr>
        <p:spPr/>
        <p:txBody>
          <a:bodyPr/>
          <a:lstStyle/>
          <a:p>
            <a:r>
              <a:rPr lang="en-US" altLang="zh-TW" dirty="0"/>
              <a:t>To obtain interesting results in music and art we need randomness. Randomness is important when you want the Neural Network from the same input to create different possibilities as an output, without generating the same output over and over again.</a:t>
            </a:r>
          </a:p>
          <a:p>
            <a:r>
              <a:rPr lang="en-US" altLang="zh-TW" dirty="0"/>
              <a:t>Random number generators are applied in many domains for instance in music programs, computer games etc. In numerous compilers random number generators are used as ordinary functions. The problem with these generators however is that they never produce random numbers, not even numbers that approximately appear to be random.</a:t>
            </a:r>
            <a:endParaRPr lang="zh-TW" altLang="en-US" dirty="0"/>
          </a:p>
        </p:txBody>
      </p:sp>
      <p:sp>
        <p:nvSpPr>
          <p:cNvPr id="4" name="頁尾版面配置區 3">
            <a:extLst>
              <a:ext uri="{FF2B5EF4-FFF2-40B4-BE49-F238E27FC236}">
                <a16:creationId xmlns:a16="http://schemas.microsoft.com/office/drawing/2014/main" id="{C8CC955D-B66F-4510-B420-6B5265BC155E}"/>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FA680081-C664-41AA-90DC-326A0B06256B}"/>
              </a:ext>
            </a:extLst>
          </p:cNvPr>
          <p:cNvSpPr>
            <a:spLocks noGrp="1"/>
          </p:cNvSpPr>
          <p:nvPr>
            <p:ph type="sldNum" sz="quarter" idx="12"/>
          </p:nvPr>
        </p:nvSpPr>
        <p:spPr/>
        <p:txBody>
          <a:bodyPr/>
          <a:lstStyle/>
          <a:p>
            <a:fld id="{7FBD566F-73CD-43FA-8EB8-5C858BDEFD09}" type="slidenum">
              <a:rPr lang="zh-TW" altLang="en-US" smtClean="0"/>
              <a:t>12</a:t>
            </a:fld>
            <a:endParaRPr lang="zh-TW" altLang="en-US"/>
          </a:p>
        </p:txBody>
      </p:sp>
    </p:spTree>
    <p:extLst>
      <p:ext uri="{BB962C8B-B14F-4D97-AF65-F5344CB8AC3E}">
        <p14:creationId xmlns:p14="http://schemas.microsoft.com/office/powerpoint/2010/main" val="171240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F83E24-25C0-46E4-AFCE-48B3F01B777D}"/>
              </a:ext>
            </a:extLst>
          </p:cNvPr>
          <p:cNvSpPr>
            <a:spLocks noGrp="1"/>
          </p:cNvSpPr>
          <p:nvPr>
            <p:ph type="title"/>
          </p:nvPr>
        </p:nvSpPr>
        <p:spPr/>
        <p:txBody>
          <a:bodyPr/>
          <a:lstStyle/>
          <a:p>
            <a:r>
              <a:rPr lang="en-US" altLang="zh-TW" dirty="0"/>
              <a:t> KINGDOM OF RANDOMNESS</a:t>
            </a:r>
            <a:endParaRPr lang="zh-TW" altLang="en-US" dirty="0"/>
          </a:p>
        </p:txBody>
      </p:sp>
      <p:sp>
        <p:nvSpPr>
          <p:cNvPr id="3" name="內容版面配置區 2">
            <a:extLst>
              <a:ext uri="{FF2B5EF4-FFF2-40B4-BE49-F238E27FC236}">
                <a16:creationId xmlns:a16="http://schemas.microsoft.com/office/drawing/2014/main" id="{ACEBC705-8BEB-4F10-9AC5-D0E60C55E75C}"/>
              </a:ext>
            </a:extLst>
          </p:cNvPr>
          <p:cNvSpPr>
            <a:spLocks noGrp="1"/>
          </p:cNvSpPr>
          <p:nvPr>
            <p:ph idx="1"/>
          </p:nvPr>
        </p:nvSpPr>
        <p:spPr/>
        <p:txBody>
          <a:bodyPr/>
          <a:lstStyle/>
          <a:p>
            <a:r>
              <a:rPr lang="en-US" altLang="zh-TW" dirty="0"/>
              <a:t>Every random number generator build with the use of computer is, by definition periodic.  A real random number generator requires </a:t>
            </a:r>
            <a:r>
              <a:rPr lang="en-US" altLang="zh-TW" dirty="0">
                <a:solidFill>
                  <a:srgbClr val="C00000"/>
                </a:solidFill>
              </a:rPr>
              <a:t>a random input</a:t>
            </a:r>
            <a:r>
              <a:rPr lang="en-US" altLang="zh-TW" dirty="0"/>
              <a:t>. A computer does not have random input.</a:t>
            </a:r>
          </a:p>
          <a:p>
            <a:r>
              <a:rPr lang="en-US" altLang="zh-TW" dirty="0"/>
              <a:t>The only possibility when it comes to randomness in case of computer science techniques is the creation of </a:t>
            </a:r>
            <a:r>
              <a:rPr lang="en-US" altLang="zh-TW" dirty="0">
                <a:solidFill>
                  <a:srgbClr val="C00000"/>
                </a:solidFill>
              </a:rPr>
              <a:t>pseudorandom number generators (PRNG). </a:t>
            </a:r>
            <a:r>
              <a:rPr lang="en-US" altLang="zh-TW" dirty="0"/>
              <a:t>However even generators with very long periods create strange correlations between numbers. </a:t>
            </a:r>
          </a:p>
          <a:p>
            <a:r>
              <a:rPr lang="en-US" altLang="zh-TW" dirty="0"/>
              <a:t>A good way of obtaining big number of random numbers is to use bits from the surrounding world, for example using atmospheric noise.</a:t>
            </a:r>
            <a:endParaRPr lang="zh-TW" altLang="en-US" dirty="0">
              <a:solidFill>
                <a:srgbClr val="C00000"/>
              </a:solidFill>
            </a:endParaRPr>
          </a:p>
        </p:txBody>
      </p:sp>
      <p:sp>
        <p:nvSpPr>
          <p:cNvPr id="4" name="頁尾版面配置區 3">
            <a:extLst>
              <a:ext uri="{FF2B5EF4-FFF2-40B4-BE49-F238E27FC236}">
                <a16:creationId xmlns:a16="http://schemas.microsoft.com/office/drawing/2014/main" id="{FFFCB958-E756-4CAE-A914-7DA2BDBFC698}"/>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D369BF7A-61F9-4A13-AA2B-8A86CE64C474}"/>
              </a:ext>
            </a:extLst>
          </p:cNvPr>
          <p:cNvSpPr>
            <a:spLocks noGrp="1"/>
          </p:cNvSpPr>
          <p:nvPr>
            <p:ph type="sldNum" sz="quarter" idx="12"/>
          </p:nvPr>
        </p:nvSpPr>
        <p:spPr/>
        <p:txBody>
          <a:bodyPr/>
          <a:lstStyle/>
          <a:p>
            <a:fld id="{7FBD566F-73CD-43FA-8EB8-5C858BDEFD09}" type="slidenum">
              <a:rPr lang="zh-TW" altLang="en-US" smtClean="0"/>
              <a:t>13</a:t>
            </a:fld>
            <a:endParaRPr lang="zh-TW" altLang="en-US"/>
          </a:p>
        </p:txBody>
      </p:sp>
    </p:spTree>
    <p:extLst>
      <p:ext uri="{BB962C8B-B14F-4D97-AF65-F5344CB8AC3E}">
        <p14:creationId xmlns:p14="http://schemas.microsoft.com/office/powerpoint/2010/main" val="393064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4781FB-C259-4D67-8398-EFCD9E47647D}"/>
              </a:ext>
            </a:extLst>
          </p:cNvPr>
          <p:cNvSpPr>
            <a:spLocks noGrp="1"/>
          </p:cNvSpPr>
          <p:nvPr>
            <p:ph type="title"/>
          </p:nvPr>
        </p:nvSpPr>
        <p:spPr/>
        <p:txBody>
          <a:bodyPr/>
          <a:lstStyle/>
          <a:p>
            <a:r>
              <a:rPr lang="en-US" altLang="zh-TW" dirty="0"/>
              <a:t> KINGDOM OF RANDOMNESS</a:t>
            </a:r>
            <a:endParaRPr lang="zh-TW" altLang="en-US" dirty="0"/>
          </a:p>
        </p:txBody>
      </p:sp>
      <p:sp>
        <p:nvSpPr>
          <p:cNvPr id="3" name="內容版面配置區 2">
            <a:extLst>
              <a:ext uri="{FF2B5EF4-FFF2-40B4-BE49-F238E27FC236}">
                <a16:creationId xmlns:a16="http://schemas.microsoft.com/office/drawing/2014/main" id="{14BD169E-F453-44A5-BBF6-8954AA605FEF}"/>
              </a:ext>
            </a:extLst>
          </p:cNvPr>
          <p:cNvSpPr>
            <a:spLocks noGrp="1"/>
          </p:cNvSpPr>
          <p:nvPr>
            <p:ph idx="1"/>
          </p:nvPr>
        </p:nvSpPr>
        <p:spPr/>
        <p:txBody>
          <a:bodyPr/>
          <a:lstStyle/>
          <a:p>
            <a:r>
              <a:rPr lang="en-US" altLang="zh-TW" dirty="0"/>
              <a:t>Randomness from the </a:t>
            </a:r>
            <a:r>
              <a:rPr lang="en-US" altLang="zh-TW" dirty="0">
                <a:solidFill>
                  <a:srgbClr val="C00000"/>
                </a:solidFill>
              </a:rPr>
              <a:t>quantum level </a:t>
            </a:r>
            <a:r>
              <a:rPr lang="en-US" altLang="zh-TW" dirty="0"/>
              <a:t>obtained from radiation emitted during decay of radioactive material has an extremely good quality. One may obtain a big number of random bits from Geiger counter and use it as a key. </a:t>
            </a:r>
          </a:p>
          <a:p>
            <a:r>
              <a:rPr lang="en-US" altLang="zh-TW" dirty="0">
                <a:solidFill>
                  <a:srgbClr val="C00000"/>
                </a:solidFill>
              </a:rPr>
              <a:t>Quantum mechanics </a:t>
            </a:r>
            <a:r>
              <a:rPr lang="en-US" altLang="zh-TW" dirty="0"/>
              <a:t>claims that in the real world, </a:t>
            </a:r>
            <a:r>
              <a:rPr lang="en-US" altLang="zh-TW" dirty="0">
                <a:solidFill>
                  <a:srgbClr val="C00000"/>
                </a:solidFill>
              </a:rPr>
              <a:t>randomness occurs in a pure form.</a:t>
            </a:r>
            <a:r>
              <a:rPr lang="en-US" altLang="zh-TW" dirty="0"/>
              <a:t> In quantum states there is fundamental randomness and it cannot be changed.</a:t>
            </a:r>
            <a:endParaRPr lang="zh-TW" altLang="en-US" dirty="0">
              <a:solidFill>
                <a:srgbClr val="C00000"/>
              </a:solidFill>
            </a:endParaRPr>
          </a:p>
        </p:txBody>
      </p:sp>
      <p:sp>
        <p:nvSpPr>
          <p:cNvPr id="4" name="頁尾版面配置區 3">
            <a:extLst>
              <a:ext uri="{FF2B5EF4-FFF2-40B4-BE49-F238E27FC236}">
                <a16:creationId xmlns:a16="http://schemas.microsoft.com/office/drawing/2014/main" id="{181F8B91-9D23-4237-917D-FF15D2A7D230}"/>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F7202567-A84D-49C8-821B-356066F9E3E9}"/>
              </a:ext>
            </a:extLst>
          </p:cNvPr>
          <p:cNvSpPr>
            <a:spLocks noGrp="1"/>
          </p:cNvSpPr>
          <p:nvPr>
            <p:ph type="sldNum" sz="quarter" idx="12"/>
          </p:nvPr>
        </p:nvSpPr>
        <p:spPr/>
        <p:txBody>
          <a:bodyPr/>
          <a:lstStyle/>
          <a:p>
            <a:fld id="{7FBD566F-73CD-43FA-8EB8-5C858BDEFD09}" type="slidenum">
              <a:rPr lang="zh-TW" altLang="en-US" smtClean="0"/>
              <a:t>14</a:t>
            </a:fld>
            <a:endParaRPr lang="zh-TW" altLang="en-US"/>
          </a:p>
        </p:txBody>
      </p:sp>
    </p:spTree>
    <p:extLst>
      <p:ext uri="{BB962C8B-B14F-4D97-AF65-F5344CB8AC3E}">
        <p14:creationId xmlns:p14="http://schemas.microsoft.com/office/powerpoint/2010/main" val="2969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4781FB-C259-4D67-8398-EFCD9E47647D}"/>
              </a:ext>
            </a:extLst>
          </p:cNvPr>
          <p:cNvSpPr>
            <a:spLocks noGrp="1"/>
          </p:cNvSpPr>
          <p:nvPr>
            <p:ph type="title"/>
          </p:nvPr>
        </p:nvSpPr>
        <p:spPr>
          <a:solidFill>
            <a:schemeClr val="accent2"/>
          </a:solidFill>
        </p:spPr>
        <p:txBody>
          <a:bodyPr/>
          <a:lstStyle/>
          <a:p>
            <a:r>
              <a:rPr lang="en-US" altLang="zh-TW" dirty="0"/>
              <a:t>QUANTUM ENIGMA</a:t>
            </a:r>
            <a:endParaRPr lang="zh-TW" altLang="en-US" dirty="0"/>
          </a:p>
        </p:txBody>
      </p:sp>
      <p:sp>
        <p:nvSpPr>
          <p:cNvPr id="3" name="內容版面配置區 2">
            <a:extLst>
              <a:ext uri="{FF2B5EF4-FFF2-40B4-BE49-F238E27FC236}">
                <a16:creationId xmlns:a16="http://schemas.microsoft.com/office/drawing/2014/main" id="{14BD169E-F453-44A5-BBF6-8954AA605FEF}"/>
              </a:ext>
            </a:extLst>
          </p:cNvPr>
          <p:cNvSpPr>
            <a:spLocks noGrp="1"/>
          </p:cNvSpPr>
          <p:nvPr>
            <p:ph idx="1"/>
          </p:nvPr>
        </p:nvSpPr>
        <p:spPr>
          <a:xfrm>
            <a:off x="1895234" y="2638044"/>
            <a:ext cx="3864864" cy="3101983"/>
          </a:xfrm>
        </p:spPr>
        <p:txBody>
          <a:bodyPr/>
          <a:lstStyle/>
          <a:p>
            <a:r>
              <a:rPr lang="en-US" altLang="zh-TW" dirty="0"/>
              <a:t>Quantum Enigma consists of installation, action and program, whose goal is to extend the notion of art by dealing with randomness. I reveal the process of radioactive decay as the best and strongest manifestation of the idea of randomness. </a:t>
            </a:r>
          </a:p>
          <a:p>
            <a:r>
              <a:rPr lang="en-US" altLang="zh-TW" dirty="0"/>
              <a:t>Thorium is a source of dispersion and real disorder. </a:t>
            </a:r>
            <a:endParaRPr lang="zh-TW" altLang="en-US" dirty="0"/>
          </a:p>
          <a:p>
            <a:endParaRPr lang="zh-TW" altLang="en-US" dirty="0"/>
          </a:p>
        </p:txBody>
      </p:sp>
      <p:pic>
        <p:nvPicPr>
          <p:cNvPr id="4" name="圖片 3">
            <a:extLst>
              <a:ext uri="{FF2B5EF4-FFF2-40B4-BE49-F238E27FC236}">
                <a16:creationId xmlns:a16="http://schemas.microsoft.com/office/drawing/2014/main" id="{80F38DAF-F3AA-4923-8A8B-74D2E19BD3B4}"/>
              </a:ext>
            </a:extLst>
          </p:cNvPr>
          <p:cNvPicPr>
            <a:picLocks noChangeAspect="1"/>
          </p:cNvPicPr>
          <p:nvPr/>
        </p:nvPicPr>
        <p:blipFill rotWithShape="1">
          <a:blip r:embed="rId2"/>
          <a:srcRect l="27781" t="22857" r="29056" b="23265"/>
          <a:stretch/>
        </p:blipFill>
        <p:spPr>
          <a:xfrm>
            <a:off x="5760098" y="2638044"/>
            <a:ext cx="5262466" cy="3694923"/>
          </a:xfrm>
          <a:prstGeom prst="rect">
            <a:avLst/>
          </a:prstGeom>
        </p:spPr>
      </p:pic>
      <p:sp>
        <p:nvSpPr>
          <p:cNvPr id="5" name="頁尾版面配置區 4">
            <a:extLst>
              <a:ext uri="{FF2B5EF4-FFF2-40B4-BE49-F238E27FC236}">
                <a16:creationId xmlns:a16="http://schemas.microsoft.com/office/drawing/2014/main" id="{D8BE7E2F-A192-4559-8EAA-FA2E8A8C5B76}"/>
              </a:ext>
            </a:extLst>
          </p:cNvPr>
          <p:cNvSpPr>
            <a:spLocks noGrp="1"/>
          </p:cNvSpPr>
          <p:nvPr>
            <p:ph type="ftr" sz="quarter" idx="11"/>
          </p:nvPr>
        </p:nvSpPr>
        <p:spPr/>
        <p:txBody>
          <a:bodyPr/>
          <a:lstStyle/>
          <a:p>
            <a:r>
              <a:rPr lang="en-US" altLang="zh-TW"/>
              <a:t>AIA: Artificial intelligence for art</a:t>
            </a:r>
            <a:endParaRPr lang="zh-TW" altLang="en-US"/>
          </a:p>
        </p:txBody>
      </p:sp>
      <p:sp>
        <p:nvSpPr>
          <p:cNvPr id="6" name="投影片編號版面配置區 5">
            <a:extLst>
              <a:ext uri="{FF2B5EF4-FFF2-40B4-BE49-F238E27FC236}">
                <a16:creationId xmlns:a16="http://schemas.microsoft.com/office/drawing/2014/main" id="{B34DB349-F56D-4DC4-B9FD-3B1186D89911}"/>
              </a:ext>
            </a:extLst>
          </p:cNvPr>
          <p:cNvSpPr>
            <a:spLocks noGrp="1"/>
          </p:cNvSpPr>
          <p:nvPr>
            <p:ph type="sldNum" sz="quarter" idx="12"/>
          </p:nvPr>
        </p:nvSpPr>
        <p:spPr/>
        <p:txBody>
          <a:bodyPr/>
          <a:lstStyle/>
          <a:p>
            <a:fld id="{7FBD566F-73CD-43FA-8EB8-5C858BDEFD09}" type="slidenum">
              <a:rPr lang="zh-TW" altLang="en-US" smtClean="0"/>
              <a:t>15</a:t>
            </a:fld>
            <a:endParaRPr lang="zh-TW" altLang="en-US"/>
          </a:p>
        </p:txBody>
      </p:sp>
    </p:spTree>
    <p:extLst>
      <p:ext uri="{BB962C8B-B14F-4D97-AF65-F5344CB8AC3E}">
        <p14:creationId xmlns:p14="http://schemas.microsoft.com/office/powerpoint/2010/main" val="110440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116765-8C99-4311-87FE-5F0863E2FB1F}"/>
              </a:ext>
            </a:extLst>
          </p:cNvPr>
          <p:cNvSpPr>
            <a:spLocks noGrp="1"/>
          </p:cNvSpPr>
          <p:nvPr>
            <p:ph type="title"/>
          </p:nvPr>
        </p:nvSpPr>
        <p:spPr/>
        <p:txBody>
          <a:bodyPr/>
          <a:lstStyle/>
          <a:p>
            <a:r>
              <a:rPr lang="en-US" altLang="zh-TW" dirty="0"/>
              <a:t>Mind Uploading</a:t>
            </a:r>
            <a:endParaRPr lang="zh-TW" altLang="en-US" dirty="0"/>
          </a:p>
        </p:txBody>
      </p:sp>
      <p:sp>
        <p:nvSpPr>
          <p:cNvPr id="3" name="內容版面配置區 2">
            <a:extLst>
              <a:ext uri="{FF2B5EF4-FFF2-40B4-BE49-F238E27FC236}">
                <a16:creationId xmlns:a16="http://schemas.microsoft.com/office/drawing/2014/main" id="{0FC2836C-923D-48A1-8B61-23016EC66EB0}"/>
              </a:ext>
            </a:extLst>
          </p:cNvPr>
          <p:cNvSpPr>
            <a:spLocks noGrp="1"/>
          </p:cNvSpPr>
          <p:nvPr>
            <p:ph idx="1"/>
          </p:nvPr>
        </p:nvSpPr>
        <p:spPr/>
        <p:txBody>
          <a:bodyPr/>
          <a:lstStyle/>
          <a:p>
            <a:r>
              <a:rPr lang="en-US" altLang="zh-TW" dirty="0">
                <a:solidFill>
                  <a:srgbClr val="C00000"/>
                </a:solidFill>
              </a:rPr>
              <a:t>Mind Uploading (MU) is the process of copying the brain from natural substrate to artificial one.</a:t>
            </a:r>
          </a:p>
          <a:p>
            <a:r>
              <a:rPr lang="en-US" altLang="zh-TW" dirty="0">
                <a:solidFill>
                  <a:srgbClr val="C00000"/>
                </a:solidFill>
              </a:rPr>
              <a:t>People will become more heterogenous, more varied in terms of physical and cognitive dimensions.  </a:t>
            </a:r>
            <a:r>
              <a:rPr lang="en-US" altLang="zh-TW" dirty="0"/>
              <a:t>Another consequence will be the change of value system: life will become less valuable. Life will become “cheap” because we will be able to emulate it. People are conscious, which means that they have conscious, subjective experiences. They lie at the center of our mental life and give our life meaning. If we loose </a:t>
            </a:r>
            <a:r>
              <a:rPr lang="en-US" altLang="zh-TW" dirty="0">
                <a:solidFill>
                  <a:srgbClr val="C00000"/>
                </a:solidFill>
              </a:rPr>
              <a:t>consciousness, </a:t>
            </a:r>
            <a:r>
              <a:rPr lang="en-US" altLang="zh-TW" dirty="0"/>
              <a:t>in a significant sense we cease to exist. </a:t>
            </a:r>
            <a:endParaRPr lang="zh-TW" altLang="en-US" dirty="0"/>
          </a:p>
        </p:txBody>
      </p:sp>
      <p:sp>
        <p:nvSpPr>
          <p:cNvPr id="4" name="頁尾版面配置區 3">
            <a:extLst>
              <a:ext uri="{FF2B5EF4-FFF2-40B4-BE49-F238E27FC236}">
                <a16:creationId xmlns:a16="http://schemas.microsoft.com/office/drawing/2014/main" id="{22C7032F-5758-4516-A0DD-9907E3A0C051}"/>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98F44C33-476B-40B0-B3C4-E92EE0E9EB98}"/>
              </a:ext>
            </a:extLst>
          </p:cNvPr>
          <p:cNvSpPr>
            <a:spLocks noGrp="1"/>
          </p:cNvSpPr>
          <p:nvPr>
            <p:ph type="sldNum" sz="quarter" idx="12"/>
          </p:nvPr>
        </p:nvSpPr>
        <p:spPr/>
        <p:txBody>
          <a:bodyPr/>
          <a:lstStyle/>
          <a:p>
            <a:fld id="{7FBD566F-73CD-43FA-8EB8-5C858BDEFD09}" type="slidenum">
              <a:rPr lang="zh-TW" altLang="en-US" smtClean="0"/>
              <a:t>16</a:t>
            </a:fld>
            <a:endParaRPr lang="zh-TW" altLang="en-US"/>
          </a:p>
        </p:txBody>
      </p:sp>
    </p:spTree>
    <p:extLst>
      <p:ext uri="{BB962C8B-B14F-4D97-AF65-F5344CB8AC3E}">
        <p14:creationId xmlns:p14="http://schemas.microsoft.com/office/powerpoint/2010/main" val="351465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4DE44B-7C85-4D33-9378-033BA7FFB6C7}"/>
              </a:ext>
            </a:extLst>
          </p:cNvPr>
          <p:cNvSpPr>
            <a:spLocks noGrp="1"/>
          </p:cNvSpPr>
          <p:nvPr>
            <p:ph type="title"/>
          </p:nvPr>
        </p:nvSpPr>
        <p:spPr/>
        <p:txBody>
          <a:bodyPr/>
          <a:lstStyle/>
          <a:p>
            <a:r>
              <a:rPr lang="en-US" altLang="zh-TW" dirty="0"/>
              <a:t>Personal opinion</a:t>
            </a:r>
            <a:endParaRPr lang="zh-TW" altLang="en-US" dirty="0"/>
          </a:p>
        </p:txBody>
      </p:sp>
      <p:sp>
        <p:nvSpPr>
          <p:cNvPr id="3" name="內容版面配置區 2">
            <a:extLst>
              <a:ext uri="{FF2B5EF4-FFF2-40B4-BE49-F238E27FC236}">
                <a16:creationId xmlns:a16="http://schemas.microsoft.com/office/drawing/2014/main" id="{FA06E26A-0DAE-44F4-B085-064DE0ED7B64}"/>
              </a:ext>
            </a:extLst>
          </p:cNvPr>
          <p:cNvSpPr>
            <a:spLocks noGrp="1"/>
          </p:cNvSpPr>
          <p:nvPr>
            <p:ph idx="1"/>
          </p:nvPr>
        </p:nvSpPr>
        <p:spPr/>
        <p:txBody>
          <a:bodyPr/>
          <a:lstStyle/>
          <a:p>
            <a:r>
              <a:rPr lang="zh-TW" altLang="en-US" dirty="0">
                <a:latin typeface="源雲明體 TTF SemiBold" panose="02020600000000000000" pitchFamily="18" charset="-120"/>
                <a:ea typeface="源雲明體 TTF SemiBold" panose="02020600000000000000" pitchFamily="18" charset="-120"/>
              </a:rPr>
              <a:t>有一些錯字，段落分的不明確，摘要與</a:t>
            </a:r>
            <a:r>
              <a:rPr lang="en-US" altLang="zh-TW" dirty="0">
                <a:latin typeface="源雲明體 TTF SemiBold" panose="02020600000000000000" pitchFamily="18" charset="-120"/>
                <a:ea typeface="源雲明體 TTF SemiBold" panose="02020600000000000000" pitchFamily="18" charset="-120"/>
              </a:rPr>
              <a:t>introduction</a:t>
            </a:r>
            <a:r>
              <a:rPr lang="zh-TW" altLang="en-US" dirty="0">
                <a:latin typeface="源雲明體 TTF SemiBold" panose="02020600000000000000" pitchFamily="18" charset="-120"/>
                <a:ea typeface="源雲明體 TTF SemiBold" panose="02020600000000000000" pitchFamily="18" charset="-120"/>
              </a:rPr>
              <a:t>沒有分開。</a:t>
            </a:r>
            <a:r>
              <a:rPr lang="en-US" altLang="zh-TW" dirty="0">
                <a:latin typeface="源雲明體 TTF SemiBold" panose="02020600000000000000" pitchFamily="18" charset="-120"/>
                <a:ea typeface="源雲明體 TTF SemiBold" panose="02020600000000000000" pitchFamily="18" charset="-120"/>
              </a:rPr>
              <a:t>(</a:t>
            </a:r>
            <a:r>
              <a:rPr lang="zh-TW" altLang="en-US" dirty="0">
                <a:latin typeface="源雲明體 TTF SemiBold" panose="02020600000000000000" pitchFamily="18" charset="-120"/>
                <a:ea typeface="源雲明體 TTF SemiBold" panose="02020600000000000000" pitchFamily="18" charset="-120"/>
              </a:rPr>
              <a:t>但在另一個地方下載的版本有分開，而且圖片也有在上面，段落也有分開。</a:t>
            </a:r>
            <a:r>
              <a:rPr lang="en-US" altLang="zh-TW" dirty="0">
                <a:latin typeface="源雲明體 TTF SemiBold" panose="02020600000000000000" pitchFamily="18" charset="-120"/>
                <a:ea typeface="源雲明體 TTF SemiBold" panose="02020600000000000000" pitchFamily="18" charset="-120"/>
              </a:rPr>
              <a:t>)</a:t>
            </a:r>
          </a:p>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沒有實質上的研究也沒有完整的結論，與其說是</a:t>
            </a:r>
            <a:r>
              <a:rPr lang="en-US" altLang="zh-TW" dirty="0">
                <a:latin typeface="源雲明體 TTF SemiBold" panose="02020600000000000000" pitchFamily="18" charset="-120"/>
                <a:ea typeface="源雲明體 TTF SemiBold" panose="02020600000000000000" pitchFamily="18" charset="-120"/>
              </a:rPr>
              <a:t>paper</a:t>
            </a:r>
            <a:r>
              <a:rPr lang="zh-TW" altLang="en-US" dirty="0">
                <a:latin typeface="源雲明體 TTF SemiBold" panose="02020600000000000000" pitchFamily="18" charset="-120"/>
                <a:ea typeface="源雲明體 TTF SemiBold" panose="02020600000000000000" pitchFamily="18" charset="-120"/>
              </a:rPr>
              <a:t>比較像</a:t>
            </a:r>
            <a:r>
              <a:rPr lang="en-US" altLang="zh-TW" dirty="0">
                <a:latin typeface="源雲明體 TTF SemiBold" panose="02020600000000000000" pitchFamily="18" charset="-120"/>
                <a:ea typeface="源雲明體 TTF SemiBold" panose="02020600000000000000" pitchFamily="18" charset="-120"/>
              </a:rPr>
              <a:t>review</a:t>
            </a:r>
            <a:r>
              <a:rPr lang="zh-TW" altLang="en-US" dirty="0">
                <a:latin typeface="源雲明體 TTF SemiBold" panose="02020600000000000000" pitchFamily="18" charset="-120"/>
                <a:ea typeface="源雲明體 TTF SemiBold" panose="02020600000000000000" pitchFamily="18" charset="-120"/>
              </a:rPr>
              <a:t>。</a:t>
            </a:r>
            <a:endParaRPr lang="en-US" altLang="zh-TW" dirty="0">
              <a:latin typeface="源雲明體 TTF SemiBold" panose="02020600000000000000" pitchFamily="18" charset="-120"/>
              <a:ea typeface="源雲明體 TTF SemiBold" panose="02020600000000000000" pitchFamily="18" charset="-120"/>
            </a:endParaRPr>
          </a:p>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介紹了通用人工智慧的相關內容以及可能的發展，學到頗多。</a:t>
            </a:r>
            <a:endParaRPr lang="en-US" altLang="zh-TW" dirty="0">
              <a:latin typeface="源雲明體 TTF SemiBold" panose="02020600000000000000" pitchFamily="18" charset="-120"/>
              <a:ea typeface="源雲明體 TTF SemiBold" panose="02020600000000000000" pitchFamily="18" charset="-120"/>
            </a:endParaRPr>
          </a:p>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不知道是不是重複投稿</a:t>
            </a:r>
            <a:r>
              <a:rPr lang="en-US" altLang="zh-TW" dirty="0">
                <a:latin typeface="源雲明體 TTF SemiBold" panose="02020600000000000000" pitchFamily="18" charset="-120"/>
                <a:ea typeface="源雲明體 TTF SemiBold" panose="02020600000000000000" pitchFamily="18" charset="-120"/>
              </a:rPr>
              <a:t>(2018.5-2018.7)</a:t>
            </a:r>
            <a:r>
              <a:rPr lang="zh-TW" altLang="en-US" dirty="0">
                <a:latin typeface="源雲明體 TTF SemiBold" panose="02020600000000000000" pitchFamily="18" charset="-120"/>
                <a:ea typeface="源雲明體 TTF SemiBold" panose="02020600000000000000" pitchFamily="18" charset="-120"/>
              </a:rPr>
              <a:t>，感覺有點違反學術倫理。</a:t>
            </a:r>
          </a:p>
        </p:txBody>
      </p:sp>
      <p:sp>
        <p:nvSpPr>
          <p:cNvPr id="4" name="頁尾版面配置區 3">
            <a:extLst>
              <a:ext uri="{FF2B5EF4-FFF2-40B4-BE49-F238E27FC236}">
                <a16:creationId xmlns:a16="http://schemas.microsoft.com/office/drawing/2014/main" id="{5751D6A8-A44F-4DD3-95F7-EE1CBE79905C}"/>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8CEA2F77-4CF6-4B82-A21E-8171366E674A}"/>
              </a:ext>
            </a:extLst>
          </p:cNvPr>
          <p:cNvSpPr>
            <a:spLocks noGrp="1"/>
          </p:cNvSpPr>
          <p:nvPr>
            <p:ph type="sldNum" sz="quarter" idx="12"/>
          </p:nvPr>
        </p:nvSpPr>
        <p:spPr/>
        <p:txBody>
          <a:bodyPr/>
          <a:lstStyle/>
          <a:p>
            <a:fld id="{7FBD566F-73CD-43FA-8EB8-5C858BDEFD09}" type="slidenum">
              <a:rPr lang="zh-TW" altLang="en-US" smtClean="0"/>
              <a:t>17</a:t>
            </a:fld>
            <a:endParaRPr lang="zh-TW" altLang="en-US"/>
          </a:p>
        </p:txBody>
      </p:sp>
    </p:spTree>
    <p:extLst>
      <p:ext uri="{BB962C8B-B14F-4D97-AF65-F5344CB8AC3E}">
        <p14:creationId xmlns:p14="http://schemas.microsoft.com/office/powerpoint/2010/main" val="293651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099E46-9751-43AD-B773-E00772836D2C}"/>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AF56A4C0-0DF6-4FCB-AB31-909356FFBD0D}"/>
              </a:ext>
            </a:extLst>
          </p:cNvPr>
          <p:cNvSpPr>
            <a:spLocks noGrp="1"/>
          </p:cNvSpPr>
          <p:nvPr>
            <p:ph idx="1"/>
          </p:nvPr>
        </p:nvSpPr>
        <p:spPr/>
        <p:txBody>
          <a:bodyPr>
            <a:normAutofit/>
          </a:bodyPr>
          <a:lstStyle/>
          <a:p>
            <a:pPr marL="0" indent="0" algn="just">
              <a:buNone/>
            </a:pPr>
            <a:r>
              <a:rPr lang="en-US" altLang="zh-TW" dirty="0">
                <a:solidFill>
                  <a:srgbClr val="C00000"/>
                </a:solidFill>
              </a:rPr>
              <a:t>There are limits to state-of-the-art AI that separate it from human-like intelligence. </a:t>
            </a:r>
            <a:r>
              <a:rPr lang="en-US" altLang="zh-TW" dirty="0"/>
              <a:t>Today’s AI algorithms are limited in how much previous knowledge they are able to keep through each new training phase and how much they can reuse.  There is domain called AGI where will be possible to find solutions for this problems. </a:t>
            </a:r>
            <a:r>
              <a:rPr lang="en-US" altLang="zh-TW" dirty="0">
                <a:solidFill>
                  <a:srgbClr val="C00000"/>
                </a:solidFill>
              </a:rPr>
              <a:t>Artificial general intelligence (AGI) describes research that aims to create machines capable of general intelligent action. </a:t>
            </a:r>
            <a:r>
              <a:rPr lang="en-US" altLang="zh-TW" dirty="0">
                <a:solidFill>
                  <a:schemeClr val="tx1"/>
                </a:solidFill>
              </a:rPr>
              <a:t>"General" means that one AI program realizes number of different tasks and the same code can be used in many applications.</a:t>
            </a:r>
          </a:p>
          <a:p>
            <a:endParaRPr lang="zh-TW" altLang="en-US" dirty="0"/>
          </a:p>
        </p:txBody>
      </p:sp>
      <p:sp>
        <p:nvSpPr>
          <p:cNvPr id="4" name="頁尾版面配置區 3">
            <a:extLst>
              <a:ext uri="{FF2B5EF4-FFF2-40B4-BE49-F238E27FC236}">
                <a16:creationId xmlns:a16="http://schemas.microsoft.com/office/drawing/2014/main" id="{9CEC5A4D-5FAD-415C-B38E-BE971BF5AC3E}"/>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5A2E735F-26A8-4976-B623-D497AEAC6EF8}"/>
              </a:ext>
            </a:extLst>
          </p:cNvPr>
          <p:cNvSpPr>
            <a:spLocks noGrp="1"/>
          </p:cNvSpPr>
          <p:nvPr>
            <p:ph type="sldNum" sz="quarter" idx="12"/>
          </p:nvPr>
        </p:nvSpPr>
        <p:spPr/>
        <p:txBody>
          <a:bodyPr/>
          <a:lstStyle/>
          <a:p>
            <a:fld id="{7FBD566F-73CD-43FA-8EB8-5C858BDEFD09}" type="slidenum">
              <a:rPr lang="zh-TW" altLang="en-US" smtClean="0"/>
              <a:t>2</a:t>
            </a:fld>
            <a:endParaRPr lang="zh-TW" altLang="en-US"/>
          </a:p>
        </p:txBody>
      </p:sp>
    </p:spTree>
    <p:extLst>
      <p:ext uri="{BB962C8B-B14F-4D97-AF65-F5344CB8AC3E}">
        <p14:creationId xmlns:p14="http://schemas.microsoft.com/office/powerpoint/2010/main" val="347035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128174-D342-4059-BD47-77CCB8CA39B6}"/>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1C9B47CC-7D35-4735-AF7F-0D6E03ECAC3A}"/>
              </a:ext>
            </a:extLst>
          </p:cNvPr>
          <p:cNvSpPr>
            <a:spLocks noGrp="1"/>
          </p:cNvSpPr>
          <p:nvPr>
            <p:ph idx="1"/>
          </p:nvPr>
        </p:nvSpPr>
        <p:spPr>
          <a:xfrm>
            <a:off x="2099388" y="2638044"/>
            <a:ext cx="7861476" cy="3101983"/>
          </a:xfrm>
        </p:spPr>
        <p:txBody>
          <a:bodyPr/>
          <a:lstStyle/>
          <a:p>
            <a:pPr algn="just"/>
            <a:r>
              <a:rPr lang="en-US" altLang="zh-TW" dirty="0"/>
              <a:t>Generalization is a process in which the brain observes that a certain fact referring to a set of objects, refers to a greater set of objects.</a:t>
            </a:r>
          </a:p>
          <a:p>
            <a:pPr algn="just"/>
            <a:r>
              <a:rPr lang="en-US" altLang="zh-TW" dirty="0">
                <a:solidFill>
                  <a:srgbClr val="C00000"/>
                </a:solidFill>
              </a:rPr>
              <a:t>A generalization in AI means that system can generate new compositions or find solutions for new tasks that are not present in the training corpus. </a:t>
            </a:r>
          </a:p>
          <a:p>
            <a:pPr algn="just"/>
            <a:r>
              <a:rPr lang="en-US" altLang="zh-TW" dirty="0"/>
              <a:t>Artificial general intelligence (AGI) describes research that aims to create machines capable of general intelligent action. </a:t>
            </a:r>
            <a:r>
              <a:rPr lang="en-US" altLang="zh-TW" dirty="0">
                <a:solidFill>
                  <a:srgbClr val="C00000"/>
                </a:solidFill>
              </a:rPr>
              <a:t>"General" means that one AI program realizes number of different tasks and the same code can be use in many applications. </a:t>
            </a:r>
          </a:p>
          <a:p>
            <a:pPr algn="just"/>
            <a:endParaRPr lang="zh-TW" altLang="en-US" dirty="0"/>
          </a:p>
        </p:txBody>
      </p:sp>
      <p:sp>
        <p:nvSpPr>
          <p:cNvPr id="4" name="頁尾版面配置區 3">
            <a:extLst>
              <a:ext uri="{FF2B5EF4-FFF2-40B4-BE49-F238E27FC236}">
                <a16:creationId xmlns:a16="http://schemas.microsoft.com/office/drawing/2014/main" id="{94AF498B-3C43-4723-9AF5-FCDD88867590}"/>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E0C312F3-C0ED-4A23-97EF-9E22DE2F356E}"/>
              </a:ext>
            </a:extLst>
          </p:cNvPr>
          <p:cNvSpPr>
            <a:spLocks noGrp="1"/>
          </p:cNvSpPr>
          <p:nvPr>
            <p:ph type="sldNum" sz="quarter" idx="12"/>
          </p:nvPr>
        </p:nvSpPr>
        <p:spPr/>
        <p:txBody>
          <a:bodyPr/>
          <a:lstStyle/>
          <a:p>
            <a:fld id="{7FBD566F-73CD-43FA-8EB8-5C858BDEFD09}" type="slidenum">
              <a:rPr lang="zh-TW" altLang="en-US" smtClean="0"/>
              <a:t>3</a:t>
            </a:fld>
            <a:endParaRPr lang="zh-TW" altLang="en-US"/>
          </a:p>
        </p:txBody>
      </p:sp>
    </p:spTree>
    <p:extLst>
      <p:ext uri="{BB962C8B-B14F-4D97-AF65-F5344CB8AC3E}">
        <p14:creationId xmlns:p14="http://schemas.microsoft.com/office/powerpoint/2010/main" val="397808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3A13D-FAC4-43ED-B1FE-097EC1B54DC2}"/>
              </a:ext>
            </a:extLst>
          </p:cNvPr>
          <p:cNvSpPr>
            <a:spLocks noGrp="1"/>
          </p:cNvSpPr>
          <p:nvPr>
            <p:ph type="title"/>
          </p:nvPr>
        </p:nvSpPr>
        <p:spPr/>
        <p:txBody>
          <a:bodyPr/>
          <a:lstStyle/>
          <a:p>
            <a:r>
              <a:rPr lang="en-US" altLang="zh-TW" dirty="0"/>
              <a:t>RECURRENT NEURAL NETWORKS</a:t>
            </a:r>
            <a:endParaRPr lang="zh-TW" altLang="en-US" dirty="0"/>
          </a:p>
        </p:txBody>
      </p:sp>
      <p:sp>
        <p:nvSpPr>
          <p:cNvPr id="3" name="內容版面配置區 2">
            <a:extLst>
              <a:ext uri="{FF2B5EF4-FFF2-40B4-BE49-F238E27FC236}">
                <a16:creationId xmlns:a16="http://schemas.microsoft.com/office/drawing/2014/main" id="{76FD89DA-095C-41FC-BEBC-91265DB4B2F9}"/>
              </a:ext>
            </a:extLst>
          </p:cNvPr>
          <p:cNvSpPr>
            <a:spLocks noGrp="1"/>
          </p:cNvSpPr>
          <p:nvPr>
            <p:ph idx="1"/>
          </p:nvPr>
        </p:nvSpPr>
        <p:spPr>
          <a:xfrm>
            <a:off x="422000" y="2726040"/>
            <a:ext cx="6647394" cy="3101983"/>
          </a:xfrm>
        </p:spPr>
        <p:txBody>
          <a:bodyPr>
            <a:normAutofit fontScale="92500" lnSpcReduction="10000"/>
          </a:bodyPr>
          <a:lstStyle/>
          <a:p>
            <a:pPr algn="just"/>
            <a:r>
              <a:rPr lang="en-US" altLang="zh-TW" dirty="0"/>
              <a:t>A </a:t>
            </a:r>
            <a:r>
              <a:rPr lang="en-US" altLang="zh-TW" dirty="0">
                <a:solidFill>
                  <a:srgbClr val="C00000"/>
                </a:solidFill>
              </a:rPr>
              <a:t>recurrent neural network (RNN) </a:t>
            </a:r>
            <a:r>
              <a:rPr lang="en-US" altLang="zh-TW" dirty="0"/>
              <a:t>is a class of artificial neural network where connections between units form a directed</a:t>
            </a:r>
            <a:r>
              <a:rPr lang="zh-TW" altLang="en-US" dirty="0"/>
              <a:t> </a:t>
            </a:r>
            <a:r>
              <a:rPr lang="en-US" altLang="zh-TW" dirty="0"/>
              <a:t>cycle, meaning that Recurrent Neural Network contains feedback</a:t>
            </a:r>
            <a:r>
              <a:rPr lang="zh-TW" altLang="en-US" dirty="0"/>
              <a:t> </a:t>
            </a:r>
            <a:r>
              <a:rPr lang="en-US" altLang="zh-TW" dirty="0"/>
              <a:t>connections, connections from any unit to itself. This allows it to exhibit dynamic temporal behavior</a:t>
            </a:r>
            <a:r>
              <a:rPr lang="en-US" altLang="zh-TW" dirty="0">
                <a:solidFill>
                  <a:srgbClr val="C00000"/>
                </a:solidFill>
              </a:rPr>
              <a:t>. </a:t>
            </a:r>
            <a:r>
              <a:rPr lang="zh-TW" altLang="en-US" dirty="0">
                <a:solidFill>
                  <a:srgbClr val="C00000"/>
                </a:solidFill>
              </a:rPr>
              <a:t> </a:t>
            </a:r>
            <a:r>
              <a:rPr lang="en-US" altLang="zh-TW" dirty="0">
                <a:solidFill>
                  <a:srgbClr val="C00000"/>
                </a:solidFill>
              </a:rPr>
              <a:t>Creating of feedback in RNN provides interesting creative possibilities, recurrent neural networks can evolve to an unstable states and they can create chaotic or random outputs. </a:t>
            </a:r>
          </a:p>
          <a:p>
            <a:pPr algn="just"/>
            <a:r>
              <a:rPr lang="en-US" altLang="zh-TW" dirty="0"/>
              <a:t>For example CTRNN Continuous Time Neural Networks are implemented in modular extensible computer music platforms such as Supercollider, Pure Data, Max/MSP.</a:t>
            </a:r>
            <a:r>
              <a:rPr lang="zh-TW" altLang="en-US" dirty="0"/>
              <a:t> </a:t>
            </a:r>
            <a:r>
              <a:rPr lang="en-US" altLang="zh-TW" dirty="0"/>
              <a:t>Sound or video parameters can evolve and be formed by using Recurrent Neural Networks.</a:t>
            </a:r>
            <a:endParaRPr lang="zh-TW" altLang="en-US" dirty="0"/>
          </a:p>
        </p:txBody>
      </p:sp>
      <p:pic>
        <p:nvPicPr>
          <p:cNvPr id="5" name="圖片 4">
            <a:extLst>
              <a:ext uri="{FF2B5EF4-FFF2-40B4-BE49-F238E27FC236}">
                <a16:creationId xmlns:a16="http://schemas.microsoft.com/office/drawing/2014/main" id="{4AE9FC10-7F2A-43F5-A1C9-CA54F0E0F14C}"/>
              </a:ext>
            </a:extLst>
          </p:cNvPr>
          <p:cNvPicPr>
            <a:picLocks noChangeAspect="1"/>
          </p:cNvPicPr>
          <p:nvPr/>
        </p:nvPicPr>
        <p:blipFill rotWithShape="1">
          <a:blip r:embed="rId3"/>
          <a:srcRect l="48711" t="27670" r="9112" b="18423"/>
          <a:stretch/>
        </p:blipFill>
        <p:spPr>
          <a:xfrm>
            <a:off x="7446228" y="2726040"/>
            <a:ext cx="4314726" cy="3101983"/>
          </a:xfrm>
          <a:prstGeom prst="rect">
            <a:avLst/>
          </a:prstGeom>
        </p:spPr>
      </p:pic>
      <p:sp>
        <p:nvSpPr>
          <p:cNvPr id="4" name="頁尾版面配置區 3">
            <a:extLst>
              <a:ext uri="{FF2B5EF4-FFF2-40B4-BE49-F238E27FC236}">
                <a16:creationId xmlns:a16="http://schemas.microsoft.com/office/drawing/2014/main" id="{1BAC323A-D39C-4F7D-8AF4-5F38F0E73FD3}"/>
              </a:ext>
            </a:extLst>
          </p:cNvPr>
          <p:cNvSpPr>
            <a:spLocks noGrp="1"/>
          </p:cNvSpPr>
          <p:nvPr>
            <p:ph type="ftr" sz="quarter" idx="11"/>
          </p:nvPr>
        </p:nvSpPr>
        <p:spPr/>
        <p:txBody>
          <a:bodyPr/>
          <a:lstStyle/>
          <a:p>
            <a:r>
              <a:rPr lang="en-US" altLang="zh-TW"/>
              <a:t>AIA: Artificial intelligence for art</a:t>
            </a:r>
            <a:endParaRPr lang="zh-TW" altLang="en-US"/>
          </a:p>
        </p:txBody>
      </p:sp>
      <p:sp>
        <p:nvSpPr>
          <p:cNvPr id="6" name="投影片編號版面配置區 5">
            <a:extLst>
              <a:ext uri="{FF2B5EF4-FFF2-40B4-BE49-F238E27FC236}">
                <a16:creationId xmlns:a16="http://schemas.microsoft.com/office/drawing/2014/main" id="{92CD8DBA-3FC5-42DD-827F-F424FD6B80FC}"/>
              </a:ext>
            </a:extLst>
          </p:cNvPr>
          <p:cNvSpPr>
            <a:spLocks noGrp="1"/>
          </p:cNvSpPr>
          <p:nvPr>
            <p:ph type="sldNum" sz="quarter" idx="12"/>
          </p:nvPr>
        </p:nvSpPr>
        <p:spPr/>
        <p:txBody>
          <a:bodyPr/>
          <a:lstStyle/>
          <a:p>
            <a:fld id="{7FBD566F-73CD-43FA-8EB8-5C858BDEFD09}" type="slidenum">
              <a:rPr lang="zh-TW" altLang="en-US" smtClean="0"/>
              <a:t>4</a:t>
            </a:fld>
            <a:endParaRPr lang="zh-TW" altLang="en-US"/>
          </a:p>
        </p:txBody>
      </p:sp>
    </p:spTree>
    <p:extLst>
      <p:ext uri="{BB962C8B-B14F-4D97-AF65-F5344CB8AC3E}">
        <p14:creationId xmlns:p14="http://schemas.microsoft.com/office/powerpoint/2010/main" val="91136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3A13D-FAC4-43ED-B1FE-097EC1B54DC2}"/>
              </a:ext>
            </a:extLst>
          </p:cNvPr>
          <p:cNvSpPr>
            <a:spLocks noGrp="1"/>
          </p:cNvSpPr>
          <p:nvPr>
            <p:ph type="title"/>
          </p:nvPr>
        </p:nvSpPr>
        <p:spPr/>
        <p:txBody>
          <a:bodyPr/>
          <a:lstStyle/>
          <a:p>
            <a:r>
              <a:rPr lang="en-US" altLang="zh-TW" dirty="0"/>
              <a:t>RECURRENT NEURAL NETWORKS</a:t>
            </a:r>
            <a:endParaRPr lang="zh-TW" altLang="en-US" dirty="0"/>
          </a:p>
        </p:txBody>
      </p:sp>
      <p:sp>
        <p:nvSpPr>
          <p:cNvPr id="3" name="內容版面配置區 2">
            <a:extLst>
              <a:ext uri="{FF2B5EF4-FFF2-40B4-BE49-F238E27FC236}">
                <a16:creationId xmlns:a16="http://schemas.microsoft.com/office/drawing/2014/main" id="{76FD89DA-095C-41FC-BEBC-91265DB4B2F9}"/>
              </a:ext>
            </a:extLst>
          </p:cNvPr>
          <p:cNvSpPr>
            <a:spLocks noGrp="1"/>
          </p:cNvSpPr>
          <p:nvPr>
            <p:ph idx="1"/>
          </p:nvPr>
        </p:nvSpPr>
        <p:spPr>
          <a:xfrm>
            <a:off x="2108718" y="2638044"/>
            <a:ext cx="7852146" cy="3101983"/>
          </a:xfrm>
        </p:spPr>
        <p:txBody>
          <a:bodyPr>
            <a:normAutofit/>
          </a:bodyPr>
          <a:lstStyle/>
          <a:p>
            <a:pPr algn="just"/>
            <a:r>
              <a:rPr lang="en-US" altLang="zh-TW" dirty="0">
                <a:solidFill>
                  <a:srgbClr val="C00000"/>
                </a:solidFill>
              </a:rPr>
              <a:t>RNN represents time recursively. </a:t>
            </a:r>
            <a:r>
              <a:rPr lang="en-US" altLang="zh-TW" dirty="0"/>
              <a:t>This recursion allows the model to store complex signals for arbitrarily long time periods, as the state of the hidden layer can be seen as the memory of the model.</a:t>
            </a:r>
          </a:p>
        </p:txBody>
      </p:sp>
      <p:pic>
        <p:nvPicPr>
          <p:cNvPr id="5" name="圖片 4">
            <a:extLst>
              <a:ext uri="{FF2B5EF4-FFF2-40B4-BE49-F238E27FC236}">
                <a16:creationId xmlns:a16="http://schemas.microsoft.com/office/drawing/2014/main" id="{1F920CFC-D335-4143-9648-34BB7AF75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224" y="3949279"/>
            <a:ext cx="5903551" cy="1863692"/>
          </a:xfrm>
          <a:prstGeom prst="rect">
            <a:avLst/>
          </a:prstGeom>
        </p:spPr>
      </p:pic>
      <p:sp>
        <p:nvSpPr>
          <p:cNvPr id="4" name="頁尾版面配置區 3">
            <a:extLst>
              <a:ext uri="{FF2B5EF4-FFF2-40B4-BE49-F238E27FC236}">
                <a16:creationId xmlns:a16="http://schemas.microsoft.com/office/drawing/2014/main" id="{C1B2F514-0C38-448E-9148-874999B448C5}"/>
              </a:ext>
            </a:extLst>
          </p:cNvPr>
          <p:cNvSpPr>
            <a:spLocks noGrp="1"/>
          </p:cNvSpPr>
          <p:nvPr>
            <p:ph type="ftr" sz="quarter" idx="11"/>
          </p:nvPr>
        </p:nvSpPr>
        <p:spPr/>
        <p:txBody>
          <a:bodyPr/>
          <a:lstStyle/>
          <a:p>
            <a:r>
              <a:rPr lang="en-US" altLang="zh-TW"/>
              <a:t>AIA: Artificial intelligence for art</a:t>
            </a:r>
            <a:endParaRPr lang="zh-TW" altLang="en-US"/>
          </a:p>
        </p:txBody>
      </p:sp>
      <p:sp>
        <p:nvSpPr>
          <p:cNvPr id="6" name="投影片編號版面配置區 5">
            <a:extLst>
              <a:ext uri="{FF2B5EF4-FFF2-40B4-BE49-F238E27FC236}">
                <a16:creationId xmlns:a16="http://schemas.microsoft.com/office/drawing/2014/main" id="{FE385C08-3382-4283-83E6-35387AC6645B}"/>
              </a:ext>
            </a:extLst>
          </p:cNvPr>
          <p:cNvSpPr>
            <a:spLocks noGrp="1"/>
          </p:cNvSpPr>
          <p:nvPr>
            <p:ph type="sldNum" sz="quarter" idx="12"/>
          </p:nvPr>
        </p:nvSpPr>
        <p:spPr/>
        <p:txBody>
          <a:bodyPr/>
          <a:lstStyle/>
          <a:p>
            <a:fld id="{7FBD566F-73CD-43FA-8EB8-5C858BDEFD09}" type="slidenum">
              <a:rPr lang="zh-TW" altLang="en-US" smtClean="0"/>
              <a:t>5</a:t>
            </a:fld>
            <a:endParaRPr lang="zh-TW" altLang="en-US"/>
          </a:p>
        </p:txBody>
      </p:sp>
    </p:spTree>
    <p:extLst>
      <p:ext uri="{BB962C8B-B14F-4D97-AF65-F5344CB8AC3E}">
        <p14:creationId xmlns:p14="http://schemas.microsoft.com/office/powerpoint/2010/main" val="409165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3A13D-FAC4-43ED-B1FE-097EC1B54DC2}"/>
              </a:ext>
            </a:extLst>
          </p:cNvPr>
          <p:cNvSpPr>
            <a:spLocks noGrp="1"/>
          </p:cNvSpPr>
          <p:nvPr>
            <p:ph type="title"/>
          </p:nvPr>
        </p:nvSpPr>
        <p:spPr/>
        <p:txBody>
          <a:bodyPr/>
          <a:lstStyle/>
          <a:p>
            <a:r>
              <a:rPr lang="en-US" altLang="zh-TW" dirty="0"/>
              <a:t>RECURRENT NEURAL NETWORKS</a:t>
            </a:r>
            <a:endParaRPr lang="zh-TW" altLang="en-US" dirty="0"/>
          </a:p>
        </p:txBody>
      </p:sp>
      <p:sp>
        <p:nvSpPr>
          <p:cNvPr id="3" name="內容版面配置區 2">
            <a:extLst>
              <a:ext uri="{FF2B5EF4-FFF2-40B4-BE49-F238E27FC236}">
                <a16:creationId xmlns:a16="http://schemas.microsoft.com/office/drawing/2014/main" id="{76FD89DA-095C-41FC-BEBC-91265DB4B2F9}"/>
              </a:ext>
            </a:extLst>
          </p:cNvPr>
          <p:cNvSpPr>
            <a:spLocks noGrp="1"/>
          </p:cNvSpPr>
          <p:nvPr>
            <p:ph idx="1"/>
          </p:nvPr>
        </p:nvSpPr>
        <p:spPr>
          <a:xfrm>
            <a:off x="2118049" y="2594611"/>
            <a:ext cx="7842815" cy="2499903"/>
          </a:xfrm>
        </p:spPr>
        <p:txBody>
          <a:bodyPr>
            <a:normAutofit/>
          </a:bodyPr>
          <a:lstStyle/>
          <a:p>
            <a:pPr algn="just"/>
            <a:r>
              <a:rPr lang="en-US" altLang="zh-TW" dirty="0">
                <a:solidFill>
                  <a:srgbClr val="C00000"/>
                </a:solidFill>
              </a:rPr>
              <a:t>Most of the research on the use of AI in interactive applications concerns computer games</a:t>
            </a:r>
            <a:r>
              <a:rPr lang="en-US" altLang="zh-TW" dirty="0"/>
              <a:t>, beginning with traditional two-player adversarial games like tic-tac-toe and extending to modern strategy games. </a:t>
            </a:r>
            <a:r>
              <a:rPr lang="en-US" altLang="zh-TW" dirty="0">
                <a:solidFill>
                  <a:srgbClr val="C00000"/>
                </a:solidFill>
              </a:rPr>
              <a:t>This type of research however, has a limited application in storytelling or art, </a:t>
            </a:r>
            <a:r>
              <a:rPr lang="en-US" altLang="zh-TW" dirty="0">
                <a:solidFill>
                  <a:schemeClr val="tx1"/>
                </a:solidFill>
              </a:rPr>
              <a:t>because the goal of AI agents in these games is to maximize reward, </a:t>
            </a:r>
            <a:r>
              <a:rPr lang="en-US" altLang="zh-TW" dirty="0"/>
              <a:t>which </a:t>
            </a:r>
            <a:r>
              <a:rPr lang="en-US" altLang="zh-TW" dirty="0">
                <a:solidFill>
                  <a:srgbClr val="C00000"/>
                </a:solidFill>
              </a:rPr>
              <a:t>often fails to advance the narrative threads and almost entirely overlooks the creation of interesting scenarios or compositions. </a:t>
            </a:r>
          </a:p>
        </p:txBody>
      </p:sp>
      <p:sp>
        <p:nvSpPr>
          <p:cNvPr id="4" name="頁尾版面配置區 3">
            <a:extLst>
              <a:ext uri="{FF2B5EF4-FFF2-40B4-BE49-F238E27FC236}">
                <a16:creationId xmlns:a16="http://schemas.microsoft.com/office/drawing/2014/main" id="{4F108551-8618-40F8-8B12-AE582B77AF64}"/>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60DCCC93-122F-4883-8857-70AACE3A52C0}"/>
              </a:ext>
            </a:extLst>
          </p:cNvPr>
          <p:cNvSpPr>
            <a:spLocks noGrp="1"/>
          </p:cNvSpPr>
          <p:nvPr>
            <p:ph type="sldNum" sz="quarter" idx="12"/>
          </p:nvPr>
        </p:nvSpPr>
        <p:spPr/>
        <p:txBody>
          <a:bodyPr/>
          <a:lstStyle/>
          <a:p>
            <a:fld id="{7FBD566F-73CD-43FA-8EB8-5C858BDEFD09}" type="slidenum">
              <a:rPr lang="zh-TW" altLang="en-US" smtClean="0"/>
              <a:t>6</a:t>
            </a:fld>
            <a:endParaRPr lang="zh-TW" altLang="en-US"/>
          </a:p>
        </p:txBody>
      </p:sp>
    </p:spTree>
    <p:extLst>
      <p:ext uri="{BB962C8B-B14F-4D97-AF65-F5344CB8AC3E}">
        <p14:creationId xmlns:p14="http://schemas.microsoft.com/office/powerpoint/2010/main" val="141401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3A13D-FAC4-43ED-B1FE-097EC1B54DC2}"/>
              </a:ext>
            </a:extLst>
          </p:cNvPr>
          <p:cNvSpPr>
            <a:spLocks noGrp="1"/>
          </p:cNvSpPr>
          <p:nvPr>
            <p:ph type="title"/>
          </p:nvPr>
        </p:nvSpPr>
        <p:spPr/>
        <p:txBody>
          <a:bodyPr/>
          <a:lstStyle/>
          <a:p>
            <a:r>
              <a:rPr lang="en-US" altLang="zh-TW" dirty="0"/>
              <a:t>RECURRENT NEURAL NETWORKS</a:t>
            </a:r>
            <a:endParaRPr lang="zh-TW" altLang="en-US" dirty="0"/>
          </a:p>
        </p:txBody>
      </p:sp>
      <p:sp>
        <p:nvSpPr>
          <p:cNvPr id="3" name="內容版面配置區 2">
            <a:extLst>
              <a:ext uri="{FF2B5EF4-FFF2-40B4-BE49-F238E27FC236}">
                <a16:creationId xmlns:a16="http://schemas.microsoft.com/office/drawing/2014/main" id="{76FD89DA-095C-41FC-BEBC-91265DB4B2F9}"/>
              </a:ext>
            </a:extLst>
          </p:cNvPr>
          <p:cNvSpPr>
            <a:spLocks noGrp="1"/>
          </p:cNvSpPr>
          <p:nvPr>
            <p:ph idx="1"/>
          </p:nvPr>
        </p:nvSpPr>
        <p:spPr>
          <a:xfrm>
            <a:off x="2108718" y="2638044"/>
            <a:ext cx="7852146" cy="3255264"/>
          </a:xfrm>
        </p:spPr>
        <p:txBody>
          <a:bodyPr>
            <a:normAutofit/>
          </a:bodyPr>
          <a:lstStyle/>
          <a:p>
            <a:r>
              <a:rPr lang="en-US" altLang="zh-TW" dirty="0"/>
              <a:t>There have been several attempts to implement the above approaches through introducing text into the game, building chatbots or intelligent assistants. However, these approaches </a:t>
            </a:r>
            <a:r>
              <a:rPr lang="en-US" altLang="zh-TW" dirty="0">
                <a:solidFill>
                  <a:srgbClr val="C00000"/>
                </a:solidFill>
              </a:rPr>
              <a:t>have a limited scope, because they do not encompass the numerous phenomena known in natural language,</a:t>
            </a:r>
            <a:r>
              <a:rPr lang="en-US" altLang="zh-TW" dirty="0"/>
              <a:t> such as the creation of metaphors, analogies and generalizations, which are crucial for human thinking and for creating stories. If the AI program works in order to create a story, it must be prepared to understand everything that the human might think and must be able to communicate in a natural language.</a:t>
            </a:r>
            <a:r>
              <a:rPr lang="zh-TW" altLang="en-US" dirty="0"/>
              <a:t> </a:t>
            </a:r>
            <a:endParaRPr lang="en-US" altLang="zh-TW" dirty="0"/>
          </a:p>
          <a:p>
            <a:r>
              <a:rPr lang="en-US" altLang="zh-TW" dirty="0">
                <a:solidFill>
                  <a:srgbClr val="C00000"/>
                </a:solidFill>
              </a:rPr>
              <a:t>Recurrent Neural Network (RNN) is a powerful model that learns temporal patterns in sequential data.</a:t>
            </a:r>
            <a:endParaRPr lang="zh-TW" altLang="en-US" dirty="0">
              <a:solidFill>
                <a:srgbClr val="C00000"/>
              </a:solidFill>
            </a:endParaRPr>
          </a:p>
        </p:txBody>
      </p:sp>
      <p:sp>
        <p:nvSpPr>
          <p:cNvPr id="4" name="頁尾版面配置區 3">
            <a:extLst>
              <a:ext uri="{FF2B5EF4-FFF2-40B4-BE49-F238E27FC236}">
                <a16:creationId xmlns:a16="http://schemas.microsoft.com/office/drawing/2014/main" id="{25BBDBCC-B713-4267-AB8D-6AA951DB7E64}"/>
              </a:ext>
            </a:extLst>
          </p:cNvPr>
          <p:cNvSpPr>
            <a:spLocks noGrp="1"/>
          </p:cNvSpPr>
          <p:nvPr>
            <p:ph type="ftr" sz="quarter" idx="11"/>
          </p:nvPr>
        </p:nvSpPr>
        <p:spPr/>
        <p:txBody>
          <a:bodyPr/>
          <a:lstStyle/>
          <a:p>
            <a:r>
              <a:rPr lang="en-US" altLang="zh-TW"/>
              <a:t>AIA: Artificial intelligence for art</a:t>
            </a:r>
            <a:endParaRPr lang="zh-TW" altLang="en-US"/>
          </a:p>
        </p:txBody>
      </p:sp>
      <p:sp>
        <p:nvSpPr>
          <p:cNvPr id="5" name="投影片編號版面配置區 4">
            <a:extLst>
              <a:ext uri="{FF2B5EF4-FFF2-40B4-BE49-F238E27FC236}">
                <a16:creationId xmlns:a16="http://schemas.microsoft.com/office/drawing/2014/main" id="{12D3B256-45F4-419B-B5B0-5756C1A5B5F0}"/>
              </a:ext>
            </a:extLst>
          </p:cNvPr>
          <p:cNvSpPr>
            <a:spLocks noGrp="1"/>
          </p:cNvSpPr>
          <p:nvPr>
            <p:ph type="sldNum" sz="quarter" idx="12"/>
          </p:nvPr>
        </p:nvSpPr>
        <p:spPr/>
        <p:txBody>
          <a:bodyPr/>
          <a:lstStyle/>
          <a:p>
            <a:fld id="{7FBD566F-73CD-43FA-8EB8-5C858BDEFD09}" type="slidenum">
              <a:rPr lang="zh-TW" altLang="en-US" smtClean="0"/>
              <a:t>7</a:t>
            </a:fld>
            <a:endParaRPr lang="zh-TW" altLang="en-US"/>
          </a:p>
        </p:txBody>
      </p:sp>
    </p:spTree>
    <p:extLst>
      <p:ext uri="{BB962C8B-B14F-4D97-AF65-F5344CB8AC3E}">
        <p14:creationId xmlns:p14="http://schemas.microsoft.com/office/powerpoint/2010/main" val="198547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39D01-F929-4037-A958-40019CC42B2B}"/>
              </a:ext>
            </a:extLst>
          </p:cNvPr>
          <p:cNvSpPr>
            <a:spLocks noGrp="1"/>
          </p:cNvSpPr>
          <p:nvPr>
            <p:ph type="title"/>
          </p:nvPr>
        </p:nvSpPr>
        <p:spPr/>
        <p:txBody>
          <a:bodyPr/>
          <a:lstStyle/>
          <a:p>
            <a:r>
              <a:rPr lang="en-US" altLang="zh-TW" dirty="0"/>
              <a:t>DEEP REINFORCEMENT LEARNING</a:t>
            </a:r>
            <a:endParaRPr lang="zh-TW" altLang="en-US" dirty="0"/>
          </a:p>
        </p:txBody>
      </p:sp>
      <p:sp>
        <p:nvSpPr>
          <p:cNvPr id="3" name="內容版面配置區 2">
            <a:extLst>
              <a:ext uri="{FF2B5EF4-FFF2-40B4-BE49-F238E27FC236}">
                <a16:creationId xmlns:a16="http://schemas.microsoft.com/office/drawing/2014/main" id="{0E5B474A-7F1A-4021-9B9B-F852F3D378AC}"/>
              </a:ext>
            </a:extLst>
          </p:cNvPr>
          <p:cNvSpPr>
            <a:spLocks noGrp="1"/>
          </p:cNvSpPr>
          <p:nvPr>
            <p:ph idx="1"/>
          </p:nvPr>
        </p:nvSpPr>
        <p:spPr>
          <a:xfrm>
            <a:off x="2118049" y="2442101"/>
            <a:ext cx="7842815" cy="3101983"/>
          </a:xfrm>
        </p:spPr>
        <p:txBody>
          <a:bodyPr>
            <a:normAutofit/>
          </a:bodyPr>
          <a:lstStyle/>
          <a:p>
            <a:r>
              <a:rPr lang="en-US" altLang="zh-TW" dirty="0"/>
              <a:t>Models of reinforcement learning allow the agent to choose adequate decisions on the basis of exploration of the environment that changes dynamically. By examining the space of states that bring reward, the agent may learn from the history of his previous actions. </a:t>
            </a:r>
            <a:r>
              <a:rPr lang="en-US" altLang="zh-TW" dirty="0">
                <a:solidFill>
                  <a:srgbClr val="C00000"/>
                </a:solidFill>
              </a:rPr>
              <a:t>Reinforcement learning works, because the agent can make local improvements in order to increase the reward. </a:t>
            </a:r>
            <a:endParaRPr lang="zh-TW" altLang="en-US" dirty="0">
              <a:solidFill>
                <a:srgbClr val="C00000"/>
              </a:solidFill>
            </a:endParaRPr>
          </a:p>
        </p:txBody>
      </p:sp>
      <p:pic>
        <p:nvPicPr>
          <p:cNvPr id="5" name="圖片 4">
            <a:extLst>
              <a:ext uri="{FF2B5EF4-FFF2-40B4-BE49-F238E27FC236}">
                <a16:creationId xmlns:a16="http://schemas.microsoft.com/office/drawing/2014/main" id="{44DD4163-5140-4BB0-B4CE-FDEE598BC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187" y="4120582"/>
            <a:ext cx="5381625" cy="2343150"/>
          </a:xfrm>
          <a:prstGeom prst="rect">
            <a:avLst/>
          </a:prstGeom>
        </p:spPr>
      </p:pic>
      <p:sp>
        <p:nvSpPr>
          <p:cNvPr id="4" name="頁尾版面配置區 3">
            <a:extLst>
              <a:ext uri="{FF2B5EF4-FFF2-40B4-BE49-F238E27FC236}">
                <a16:creationId xmlns:a16="http://schemas.microsoft.com/office/drawing/2014/main" id="{30214846-9688-44C9-92B9-C6ADC74397A8}"/>
              </a:ext>
            </a:extLst>
          </p:cNvPr>
          <p:cNvSpPr>
            <a:spLocks noGrp="1"/>
          </p:cNvSpPr>
          <p:nvPr>
            <p:ph type="ftr" sz="quarter" idx="11"/>
          </p:nvPr>
        </p:nvSpPr>
        <p:spPr/>
        <p:txBody>
          <a:bodyPr/>
          <a:lstStyle/>
          <a:p>
            <a:r>
              <a:rPr lang="en-US" altLang="zh-TW"/>
              <a:t>AIA: Artificial intelligence for art</a:t>
            </a:r>
            <a:endParaRPr lang="zh-TW" altLang="en-US"/>
          </a:p>
        </p:txBody>
      </p:sp>
      <p:sp>
        <p:nvSpPr>
          <p:cNvPr id="6" name="投影片編號版面配置區 5">
            <a:extLst>
              <a:ext uri="{FF2B5EF4-FFF2-40B4-BE49-F238E27FC236}">
                <a16:creationId xmlns:a16="http://schemas.microsoft.com/office/drawing/2014/main" id="{761C27B8-ABEA-4149-A4FD-EF77BFCB7319}"/>
              </a:ext>
            </a:extLst>
          </p:cNvPr>
          <p:cNvSpPr>
            <a:spLocks noGrp="1"/>
          </p:cNvSpPr>
          <p:nvPr>
            <p:ph type="sldNum" sz="quarter" idx="12"/>
          </p:nvPr>
        </p:nvSpPr>
        <p:spPr/>
        <p:txBody>
          <a:bodyPr/>
          <a:lstStyle/>
          <a:p>
            <a:fld id="{7FBD566F-73CD-43FA-8EB8-5C858BDEFD09}" type="slidenum">
              <a:rPr lang="zh-TW" altLang="en-US" smtClean="0"/>
              <a:t>8</a:t>
            </a:fld>
            <a:endParaRPr lang="zh-TW" altLang="en-US"/>
          </a:p>
        </p:txBody>
      </p:sp>
    </p:spTree>
    <p:extLst>
      <p:ext uri="{BB962C8B-B14F-4D97-AF65-F5344CB8AC3E}">
        <p14:creationId xmlns:p14="http://schemas.microsoft.com/office/powerpoint/2010/main" val="215742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139D01-F929-4037-A958-40019CC42B2B}"/>
              </a:ext>
            </a:extLst>
          </p:cNvPr>
          <p:cNvSpPr>
            <a:spLocks noGrp="1"/>
          </p:cNvSpPr>
          <p:nvPr>
            <p:ph type="title"/>
          </p:nvPr>
        </p:nvSpPr>
        <p:spPr/>
        <p:txBody>
          <a:bodyPr/>
          <a:lstStyle/>
          <a:p>
            <a:r>
              <a:rPr lang="en-US" altLang="zh-TW" dirty="0"/>
              <a:t>DEEP REINFORCEMENT LEARNING</a:t>
            </a:r>
            <a:endParaRPr lang="zh-TW" altLang="en-US" dirty="0"/>
          </a:p>
        </p:txBody>
      </p:sp>
      <p:sp>
        <p:nvSpPr>
          <p:cNvPr id="3" name="內容版面配置區 2">
            <a:extLst>
              <a:ext uri="{FF2B5EF4-FFF2-40B4-BE49-F238E27FC236}">
                <a16:creationId xmlns:a16="http://schemas.microsoft.com/office/drawing/2014/main" id="{0E5B474A-7F1A-4021-9B9B-F852F3D378AC}"/>
              </a:ext>
            </a:extLst>
          </p:cNvPr>
          <p:cNvSpPr>
            <a:spLocks noGrp="1"/>
          </p:cNvSpPr>
          <p:nvPr>
            <p:ph idx="1"/>
          </p:nvPr>
        </p:nvSpPr>
        <p:spPr>
          <a:xfrm>
            <a:off x="1438034" y="2791325"/>
            <a:ext cx="4393599" cy="3101983"/>
          </a:xfrm>
        </p:spPr>
        <p:txBody>
          <a:bodyPr>
            <a:normAutofit/>
          </a:bodyPr>
          <a:lstStyle/>
          <a:p>
            <a:r>
              <a:rPr lang="en-US" altLang="zh-TW" dirty="0"/>
              <a:t>A </a:t>
            </a:r>
            <a:r>
              <a:rPr lang="en-US" altLang="zh-TW" dirty="0">
                <a:solidFill>
                  <a:srgbClr val="C00000"/>
                </a:solidFill>
              </a:rPr>
              <a:t>deep neural network (DNN) </a:t>
            </a:r>
            <a:r>
              <a:rPr lang="en-US" altLang="zh-TW" dirty="0"/>
              <a:t>is an artificial neural network with multiple hidden layers between the input and output layers. Each successive layer uses the output from the previous layer as input. It is system of multiple layers of nonlinear processing units that learns of feature representations in each layer and form a hierarchy from low-level to high-level features. </a:t>
            </a:r>
            <a:endParaRPr lang="zh-TW" altLang="en-US" dirty="0"/>
          </a:p>
        </p:txBody>
      </p:sp>
      <p:pic>
        <p:nvPicPr>
          <p:cNvPr id="5" name="圖片 4">
            <a:extLst>
              <a:ext uri="{FF2B5EF4-FFF2-40B4-BE49-F238E27FC236}">
                <a16:creationId xmlns:a16="http://schemas.microsoft.com/office/drawing/2014/main" id="{A4A1F4ED-7814-470C-9D02-F4516B0A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369" y="2445474"/>
            <a:ext cx="5114925" cy="3990975"/>
          </a:xfrm>
          <a:prstGeom prst="rect">
            <a:avLst/>
          </a:prstGeom>
        </p:spPr>
      </p:pic>
      <p:sp>
        <p:nvSpPr>
          <p:cNvPr id="4" name="頁尾版面配置區 3">
            <a:extLst>
              <a:ext uri="{FF2B5EF4-FFF2-40B4-BE49-F238E27FC236}">
                <a16:creationId xmlns:a16="http://schemas.microsoft.com/office/drawing/2014/main" id="{83E9467B-5F42-4124-9526-6EF6B17A2171}"/>
              </a:ext>
            </a:extLst>
          </p:cNvPr>
          <p:cNvSpPr>
            <a:spLocks noGrp="1"/>
          </p:cNvSpPr>
          <p:nvPr>
            <p:ph type="ftr" sz="quarter" idx="11"/>
          </p:nvPr>
        </p:nvSpPr>
        <p:spPr/>
        <p:txBody>
          <a:bodyPr/>
          <a:lstStyle/>
          <a:p>
            <a:r>
              <a:rPr lang="en-US" altLang="zh-TW"/>
              <a:t>AIA: Artificial intelligence for art</a:t>
            </a:r>
            <a:endParaRPr lang="zh-TW" altLang="en-US"/>
          </a:p>
        </p:txBody>
      </p:sp>
      <p:sp>
        <p:nvSpPr>
          <p:cNvPr id="6" name="投影片編號版面配置區 5">
            <a:extLst>
              <a:ext uri="{FF2B5EF4-FFF2-40B4-BE49-F238E27FC236}">
                <a16:creationId xmlns:a16="http://schemas.microsoft.com/office/drawing/2014/main" id="{1DD1BC1B-9E97-418B-BD93-6044A4543285}"/>
              </a:ext>
            </a:extLst>
          </p:cNvPr>
          <p:cNvSpPr>
            <a:spLocks noGrp="1"/>
          </p:cNvSpPr>
          <p:nvPr>
            <p:ph type="sldNum" sz="quarter" idx="12"/>
          </p:nvPr>
        </p:nvSpPr>
        <p:spPr/>
        <p:txBody>
          <a:bodyPr/>
          <a:lstStyle/>
          <a:p>
            <a:fld id="{7FBD566F-73CD-43FA-8EB8-5C858BDEFD09}" type="slidenum">
              <a:rPr lang="zh-TW" altLang="en-US" smtClean="0"/>
              <a:t>9</a:t>
            </a:fld>
            <a:endParaRPr lang="zh-TW" altLang="en-US"/>
          </a:p>
        </p:txBody>
      </p:sp>
    </p:spTree>
    <p:extLst>
      <p:ext uri="{BB962C8B-B14F-4D97-AF65-F5344CB8AC3E}">
        <p14:creationId xmlns:p14="http://schemas.microsoft.com/office/powerpoint/2010/main" val="1675278523"/>
      </p:ext>
    </p:extLst>
  </p:cSld>
  <p:clrMapOvr>
    <a:masterClrMapping/>
  </p:clrMapOvr>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TM10001115[[fn=包裹]]</Template>
  <TotalTime>486</TotalTime>
  <Words>1637</Words>
  <Application>Microsoft Office PowerPoint</Application>
  <PresentationFormat>寬螢幕</PresentationFormat>
  <Paragraphs>92</Paragraphs>
  <Slides>17</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微軟正黑體</vt:lpstr>
      <vt:lpstr>新細明體</vt:lpstr>
      <vt:lpstr>源雲明體 TTF SemiBold</vt:lpstr>
      <vt:lpstr>Arial</vt:lpstr>
      <vt:lpstr>Calibri</vt:lpstr>
      <vt:lpstr>Gill Sans MT</vt:lpstr>
      <vt:lpstr>包裹</vt:lpstr>
      <vt:lpstr>AIA. Artificial intelligence for art</vt:lpstr>
      <vt:lpstr>Abstract</vt:lpstr>
      <vt:lpstr>introduction</vt:lpstr>
      <vt:lpstr>RECURRENT NEURAL NETWORKS</vt:lpstr>
      <vt:lpstr>RECURRENT NEURAL NETWORKS</vt:lpstr>
      <vt:lpstr>RECURRENT NEURAL NETWORKS</vt:lpstr>
      <vt:lpstr>RECURRENT NEURAL NETWORKS</vt:lpstr>
      <vt:lpstr>DEEP REINFORCEMENT LEARNING</vt:lpstr>
      <vt:lpstr>DEEP REINFORCEMENT LEARNING</vt:lpstr>
      <vt:lpstr>DEEP REINFORCEMENT LEARNING</vt:lpstr>
      <vt:lpstr>DEEP REINFORCEMENT LEARNING</vt:lpstr>
      <vt:lpstr> KINGDOM OF RANDOMNESS</vt:lpstr>
      <vt:lpstr> KINGDOM OF RANDOMNESS</vt:lpstr>
      <vt:lpstr> KINGDOM OF RANDOMNESS</vt:lpstr>
      <vt:lpstr>QUANTUM ENIGMA</vt:lpstr>
      <vt:lpstr>Mind Uploading</vt:lpstr>
      <vt:lpstr>Personal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 Artificial intelligence for art</dc:title>
  <dc:creator>施佳瑩</dc:creator>
  <cp:lastModifiedBy>施佳瑩</cp:lastModifiedBy>
  <cp:revision>22</cp:revision>
  <dcterms:created xsi:type="dcterms:W3CDTF">2020-05-20T03:38:28Z</dcterms:created>
  <dcterms:modified xsi:type="dcterms:W3CDTF">2020-05-25T08:20:46Z</dcterms:modified>
</cp:coreProperties>
</file>